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34.xml" ContentType="application/vnd.openxmlformats-officedocument.presentationml.tag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tags/tag29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slides/slide20.xml" ContentType="application/vnd.openxmlformats-officedocument.presentationml.slide+xml"/>
  <Override PartName="/ppt/tags/tag26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tags/tag1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393" r:id="rId3"/>
    <p:sldId id="397" r:id="rId4"/>
    <p:sldId id="305" r:id="rId5"/>
    <p:sldId id="303" r:id="rId6"/>
    <p:sldId id="302" r:id="rId7"/>
    <p:sldId id="306" r:id="rId8"/>
    <p:sldId id="307" r:id="rId9"/>
    <p:sldId id="310" r:id="rId10"/>
    <p:sldId id="352" r:id="rId11"/>
    <p:sldId id="353" r:id="rId12"/>
    <p:sldId id="354" r:id="rId13"/>
    <p:sldId id="332" r:id="rId14"/>
    <p:sldId id="356" r:id="rId15"/>
    <p:sldId id="320" r:id="rId16"/>
    <p:sldId id="357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312" r:id="rId36"/>
    <p:sldId id="313" r:id="rId37"/>
    <p:sldId id="314" r:id="rId38"/>
    <p:sldId id="315" r:id="rId39"/>
    <p:sldId id="316" r:id="rId40"/>
    <p:sldId id="263" r:id="rId41"/>
    <p:sldId id="368" r:id="rId42"/>
    <p:sldId id="369" r:id="rId43"/>
    <p:sldId id="387" r:id="rId44"/>
    <p:sldId id="386" r:id="rId45"/>
    <p:sldId id="367" r:id="rId46"/>
    <p:sldId id="388" r:id="rId47"/>
    <p:sldId id="389" r:id="rId48"/>
    <p:sldId id="390" r:id="rId49"/>
    <p:sldId id="391" r:id="rId50"/>
    <p:sldId id="345" r:id="rId51"/>
    <p:sldId id="346" r:id="rId52"/>
    <p:sldId id="347" r:id="rId53"/>
    <p:sldId id="348" r:id="rId54"/>
    <p:sldId id="351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440" r:id="rId75"/>
    <p:sldId id="441" r:id="rId76"/>
    <p:sldId id="442" r:id="rId77"/>
    <p:sldId id="447" r:id="rId78"/>
    <p:sldId id="448" r:id="rId79"/>
    <p:sldId id="449" r:id="rId80"/>
    <p:sldId id="450" r:id="rId81"/>
    <p:sldId id="451" r:id="rId82"/>
    <p:sldId id="452" r:id="rId83"/>
    <p:sldId id="453" r:id="rId84"/>
    <p:sldId id="454" r:id="rId85"/>
    <p:sldId id="455" r:id="rId86"/>
    <p:sldId id="456" r:id="rId87"/>
    <p:sldId id="409" r:id="rId88"/>
    <p:sldId id="457" r:id="rId89"/>
    <p:sldId id="458" r:id="rId90"/>
    <p:sldId id="459" r:id="rId91"/>
    <p:sldId id="460" r:id="rId92"/>
    <p:sldId id="461" r:id="rId93"/>
    <p:sldId id="462" r:id="rId94"/>
    <p:sldId id="463" r:id="rId95"/>
    <p:sldId id="464" r:id="rId96"/>
    <p:sldId id="465" r:id="rId97"/>
    <p:sldId id="466" r:id="rId98"/>
    <p:sldId id="467" r:id="rId99"/>
    <p:sldId id="468" r:id="rId100"/>
    <p:sldId id="469" r:id="rId101"/>
    <p:sldId id="470" r:id="rId102"/>
    <p:sldId id="471" r:id="rId103"/>
    <p:sldId id="472" r:id="rId104"/>
    <p:sldId id="473" r:id="rId105"/>
    <p:sldId id="474" r:id="rId106"/>
    <p:sldId id="475" r:id="rId107"/>
    <p:sldId id="476" r:id="rId108"/>
    <p:sldId id="477" r:id="rId109"/>
    <p:sldId id="478" r:id="rId110"/>
    <p:sldId id="479" r:id="rId111"/>
    <p:sldId id="480" r:id="rId112"/>
    <p:sldId id="481" r:id="rId113"/>
    <p:sldId id="482" r:id="rId114"/>
    <p:sldId id="483" r:id="rId115"/>
    <p:sldId id="484" r:id="rId116"/>
    <p:sldId id="485" r:id="rId117"/>
    <p:sldId id="486" r:id="rId118"/>
    <p:sldId id="487" r:id="rId119"/>
    <p:sldId id="488" r:id="rId120"/>
    <p:sldId id="489" r:id="rId1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660066"/>
    <a:srgbClr val="000066"/>
    <a:srgbClr val="006600"/>
    <a:srgbClr val="993300"/>
    <a:srgbClr val="333399"/>
    <a:srgbClr val="3399FF"/>
    <a:srgbClr val="D6009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8145" autoAdjust="0"/>
    <p:restoredTop sz="90929"/>
  </p:normalViewPr>
  <p:slideViewPr>
    <p:cSldViewPr>
      <p:cViewPr varScale="1">
        <p:scale>
          <a:sx n="73" d="100"/>
          <a:sy n="73" d="100"/>
        </p:scale>
        <p:origin x="-174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426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1EACB-5F4D-40FD-AA33-68DE5E63F2EF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AEA12-B2D7-43D1-B239-093D919CFE6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BC7C16-03EF-41DA-8D1D-99028F257BC6}" type="slidenum">
              <a:rPr lang="en-US" smtClean="0"/>
              <a:pPr/>
              <a:t>104</a:t>
            </a:fld>
            <a:endParaRPr lang="en-US" smtClean="0"/>
          </a:p>
        </p:txBody>
      </p:sp>
      <p:sp>
        <p:nvSpPr>
          <p:cNvPr id="430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20A05-3B20-451D-BCB9-9B1E3E88A649}" type="slidenum">
              <a:rPr lang="en-US" smtClean="0"/>
              <a:pPr/>
              <a:t>119</a:t>
            </a:fld>
            <a:endParaRPr lang="en-US" smtClean="0"/>
          </a:p>
        </p:txBody>
      </p:sp>
      <p:sp>
        <p:nvSpPr>
          <p:cNvPr id="522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7199D7-D172-4AD9-A91D-33FE5106D222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440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CD85B-0544-4039-B533-70E6E8737EAA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450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A07538-0B7F-45B0-B40B-937D5459D516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460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B23C1-6C68-45D4-825C-B4F181F56A1F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471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02B4D3-2CB2-4A0D-879A-494461C0D919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481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749E75-AF97-464A-9B88-7D5249A958B8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491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8B0869-A6E4-4F26-8F72-A010985CFE6D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501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7D985C-D669-4A5E-8912-63F0235544DD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512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B8B8B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9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Text Box 10"/>
          <p:cNvSpPr txBox="1">
            <a:spLocks noChangeArrowheads="1"/>
          </p:cNvSpPr>
          <p:nvPr userDrawn="1"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6" name="Line 12"/>
          <p:cNvSpPr>
            <a:spLocks noChangeShapeType="1"/>
          </p:cNvSpPr>
          <p:nvPr userDrawn="1"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jpeg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0.bin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58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8.bin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2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24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7.bin"/><Relationship Id="rId5" Type="http://schemas.openxmlformats.org/officeDocument/2006/relationships/oleObject" Target="../embeddings/oleObject26.bin"/><Relationship Id="rId4" Type="http://schemas.openxmlformats.org/officeDocument/2006/relationships/oleObject" Target="../embeddings/oleObject2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3.bin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3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3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3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41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5" Type="http://schemas.openxmlformats.org/officeDocument/2006/relationships/oleObject" Target="../embeddings/oleObject43.bin"/><Relationship Id="rId4" Type="http://schemas.openxmlformats.org/officeDocument/2006/relationships/oleObject" Target="../embeddings/oleObject42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5" Type="http://schemas.openxmlformats.org/officeDocument/2006/relationships/oleObject" Target="../embeddings/oleObject46.bin"/><Relationship Id="rId4" Type="http://schemas.openxmlformats.org/officeDocument/2006/relationships/oleObject" Target="../embeddings/oleObject45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0.bin"/><Relationship Id="rId5" Type="http://schemas.openxmlformats.org/officeDocument/2006/relationships/oleObject" Target="../embeddings/oleObject49.bin"/><Relationship Id="rId4" Type="http://schemas.openxmlformats.org/officeDocument/2006/relationships/oleObject" Target="../embeddings/oleObject4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image" Target="../media/image84.png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3.bin"/><Relationship Id="rId5" Type="http://schemas.openxmlformats.org/officeDocument/2006/relationships/oleObject" Target="../embeddings/oleObject52.bin"/><Relationship Id="rId4" Type="http://schemas.openxmlformats.org/officeDocument/2006/relationships/oleObject" Target="../embeddings/oleObject51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3.xml"/><Relationship Id="rId7" Type="http://schemas.openxmlformats.org/officeDocument/2006/relationships/image" Target="../media/image10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10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7.xml"/><Relationship Id="rId7" Type="http://schemas.openxmlformats.org/officeDocument/2006/relationships/image" Target="../media/image10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tags" Target="../tags/tag10.xml"/><Relationship Id="rId7" Type="http://schemas.openxmlformats.org/officeDocument/2006/relationships/image" Target="../media/image113.png"/><Relationship Id="rId2" Type="http://schemas.openxmlformats.org/officeDocument/2006/relationships/tags" Target="../tags/tag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png"/><Relationship Id="rId11" Type="http://schemas.openxmlformats.org/officeDocument/2006/relationships/oleObject" Target="../embeddings/oleObject58.bin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57.bin"/><Relationship Id="rId4" Type="http://schemas.openxmlformats.org/officeDocument/2006/relationships/tags" Target="../tags/tag11.xml"/><Relationship Id="rId9" Type="http://schemas.openxmlformats.org/officeDocument/2006/relationships/oleObject" Target="../embeddings/oleObject56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4.xml"/><Relationship Id="rId7" Type="http://schemas.openxmlformats.org/officeDocument/2006/relationships/image" Target="../media/image11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9.png"/><Relationship Id="rId5" Type="http://schemas.openxmlformats.org/officeDocument/2006/relationships/tags" Target="../tags/tag16.xml"/><Relationship Id="rId10" Type="http://schemas.openxmlformats.org/officeDocument/2006/relationships/image" Target="../media/image118.png"/><Relationship Id="rId4" Type="http://schemas.openxmlformats.org/officeDocument/2006/relationships/tags" Target="../tags/tag15.xml"/><Relationship Id="rId9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21.xml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9.png"/><Relationship Id="rId5" Type="http://schemas.openxmlformats.org/officeDocument/2006/relationships/tags" Target="../tags/tag23.xml"/><Relationship Id="rId10" Type="http://schemas.openxmlformats.org/officeDocument/2006/relationships/image" Target="../media/image128.png"/><Relationship Id="rId4" Type="http://schemas.openxmlformats.org/officeDocument/2006/relationships/tags" Target="../tags/tag22.xml"/><Relationship Id="rId9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26.xml"/><Relationship Id="rId7" Type="http://schemas.openxmlformats.org/officeDocument/2006/relationships/image" Target="../media/image132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3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5.png"/><Relationship Id="rId4" Type="http://schemas.openxmlformats.org/officeDocument/2006/relationships/tags" Target="../tags/tag27.xml"/><Relationship Id="rId9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39.png"/><Relationship Id="rId5" Type="http://schemas.openxmlformats.org/officeDocument/2006/relationships/tags" Target="../tags/tag32.xml"/><Relationship Id="rId10" Type="http://schemas.openxmlformats.org/officeDocument/2006/relationships/image" Target="../media/image138.png"/><Relationship Id="rId4" Type="http://schemas.openxmlformats.org/officeDocument/2006/relationships/tags" Target="../tags/tag31.xml"/><Relationship Id="rId9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9963" y="4267200"/>
            <a:ext cx="3094037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12"/>
          <p:cNvPicPr>
            <a:picLocks noChangeAspect="1" noChangeArrowheads="1"/>
          </p:cNvPicPr>
          <p:nvPr/>
        </p:nvPicPr>
        <p:blipFill>
          <a:blip r:embed="rId3" cstate="print"/>
          <a:srcRect l="4085" t="8047" r="4085" b="16096"/>
          <a:stretch>
            <a:fillRect/>
          </a:stretch>
        </p:blipFill>
        <p:spPr bwMode="auto">
          <a:xfrm>
            <a:off x="152400" y="4800600"/>
            <a:ext cx="2743200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533400" y="457200"/>
            <a:ext cx="800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0">
                <a:latin typeface="Arial Black" pitchFamily="34" charset="0"/>
              </a:rPr>
              <a:t>Mathematic Models of Systems</a:t>
            </a:r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1431925" y="1630362"/>
            <a:ext cx="6561138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/>
              <a:t>Ref:  Chapter 2:   </a:t>
            </a:r>
            <a:r>
              <a:rPr lang="en-US" dirty="0" err="1"/>
              <a:t>Dorf</a:t>
            </a:r>
            <a:r>
              <a:rPr lang="en-US" dirty="0"/>
              <a:t>, R. C.</a:t>
            </a:r>
            <a:r>
              <a:rPr lang="en-US" b="0" dirty="0"/>
              <a:t>  &amp; </a:t>
            </a:r>
            <a:r>
              <a:rPr lang="en-US" dirty="0"/>
              <a:t>Bishop, R. H.</a:t>
            </a:r>
            <a:r>
              <a:rPr lang="en-US" b="0" dirty="0"/>
              <a:t> , </a:t>
            </a:r>
          </a:p>
          <a:p>
            <a:r>
              <a:rPr lang="en-US" i="1" dirty="0"/>
              <a:t>		     	Modern Control Systems</a:t>
            </a:r>
          </a:p>
          <a:p>
            <a:r>
              <a:rPr lang="en-US" b="0" dirty="0"/>
              <a:t>         Chapter 2:    </a:t>
            </a:r>
            <a:r>
              <a:rPr lang="en-US" dirty="0" err="1"/>
              <a:t>Nise</a:t>
            </a:r>
            <a:r>
              <a:rPr lang="en-US" dirty="0"/>
              <a:t>, N. S.</a:t>
            </a:r>
          </a:p>
          <a:p>
            <a:r>
              <a:rPr lang="en-US" i="1" dirty="0"/>
              <a:t>		      	Control System Engineering</a:t>
            </a:r>
          </a:p>
        </p:txBody>
      </p:sp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2438400" y="4511675"/>
            <a:ext cx="4419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0">
                <a:latin typeface="Arial Black" pitchFamily="34" charset="0"/>
              </a:rPr>
              <a:t>Dr Pavan Chakraborty</a:t>
            </a:r>
          </a:p>
          <a:p>
            <a:pPr algn="ctr"/>
            <a:r>
              <a:rPr lang="en-US" b="0">
                <a:latin typeface="Arial" pitchFamily="34" charset="0"/>
              </a:rPr>
              <a:t>IIIT-Allahabad</a:t>
            </a:r>
          </a:p>
        </p:txBody>
      </p:sp>
      <p:pic>
        <p:nvPicPr>
          <p:cNvPr id="29704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5" name="Text Box 8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29706" name="Line 9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Line 10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8" name="Line 11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0" y="106363"/>
            <a:ext cx="8915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rgbClr val="000099"/>
                </a:solidFill>
                <a:latin typeface="Arial Black" pitchFamily="34" charset="0"/>
              </a:rPr>
              <a:t>Linear Time-Invariant (LTI) Systems</a:t>
            </a:r>
            <a:endParaRPr lang="en-US" sz="3200" b="0">
              <a:latin typeface="Arial Black" pitchFamily="34" charset="0"/>
            </a:endParaRPr>
          </a:p>
        </p:txBody>
      </p:sp>
      <p:sp>
        <p:nvSpPr>
          <p:cNvPr id="102410" name="Rectangle 10"/>
          <p:cNvSpPr>
            <a:spLocks noChangeArrowheads="1"/>
          </p:cNvSpPr>
          <p:nvPr/>
        </p:nvSpPr>
        <p:spPr bwMode="auto">
          <a:xfrm>
            <a:off x="228600" y="838200"/>
            <a:ext cx="861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LTI Systems</a:t>
            </a:r>
            <a:r>
              <a:rPr lang="en-US" b="0"/>
              <a:t> </a:t>
            </a:r>
            <a:br>
              <a:rPr lang="en-US" b="0"/>
            </a:br>
            <a:r>
              <a:rPr lang="en-US" sz="2000" b="0">
                <a:latin typeface="Arial" pitchFamily="34" charset="0"/>
              </a:rPr>
              <a:t>A 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linear</a:t>
            </a:r>
            <a:r>
              <a:rPr lang="en-US" sz="2000" b="0">
                <a:solidFill>
                  <a:srgbClr val="000066"/>
                </a:solidFill>
                <a:latin typeface="Arial" pitchFamily="34" charset="0"/>
              </a:rPr>
              <a:t> continuous-time system</a:t>
            </a:r>
            <a:r>
              <a:rPr lang="en-US" sz="2000" b="0">
                <a:latin typeface="Arial" pitchFamily="34" charset="0"/>
              </a:rPr>
              <a:t> obeys the following property: For any two input signals 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x</a:t>
            </a:r>
            <a:r>
              <a:rPr lang="en-US" sz="2000" i="1" baseline="-30000">
                <a:solidFill>
                  <a:srgbClr val="000066"/>
                </a:solidFill>
                <a:latin typeface="Arial" pitchFamily="34" charset="0"/>
              </a:rPr>
              <a:t>1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(t),</a:t>
            </a:r>
            <a:r>
              <a:rPr lang="en-US" sz="2000" b="0">
                <a:latin typeface="Arial" pitchFamily="34" charset="0"/>
              </a:rPr>
              <a:t> 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x</a:t>
            </a:r>
            <a:r>
              <a:rPr lang="en-US" sz="2000" i="1" baseline="-30000">
                <a:solidFill>
                  <a:srgbClr val="000066"/>
                </a:solidFill>
                <a:latin typeface="Arial" pitchFamily="34" charset="0"/>
              </a:rPr>
              <a:t>2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(t)</a:t>
            </a:r>
            <a:r>
              <a:rPr lang="en-US" sz="2000">
                <a:solidFill>
                  <a:srgbClr val="000066"/>
                </a:solidFill>
                <a:latin typeface="Arial" pitchFamily="34" charset="0"/>
              </a:rPr>
              <a:t>,</a:t>
            </a:r>
            <a:r>
              <a:rPr lang="en-US" sz="2000" b="0">
                <a:latin typeface="Arial" pitchFamily="34" charset="0"/>
              </a:rPr>
              <a:t> and any real constant 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a</a:t>
            </a:r>
            <a:r>
              <a:rPr lang="en-US" sz="2000" b="0">
                <a:latin typeface="Arial" pitchFamily="34" charset="0"/>
              </a:rPr>
              <a:t>, the system responses satisfy </a:t>
            </a:r>
          </a:p>
        </p:txBody>
      </p:sp>
      <p:sp>
        <p:nvSpPr>
          <p:cNvPr id="102411" name="Rectangle 11"/>
          <p:cNvSpPr>
            <a:spLocks noChangeArrowheads="1"/>
          </p:cNvSpPr>
          <p:nvPr/>
        </p:nvSpPr>
        <p:spPr bwMode="auto">
          <a:xfrm>
            <a:off x="152400" y="2133600"/>
            <a:ext cx="6934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i="1">
                <a:solidFill>
                  <a:srgbClr val="000066"/>
                </a:solidFill>
              </a:rPr>
              <a:t>S </a:t>
            </a:r>
            <a:r>
              <a:rPr lang="en-US" sz="3200">
                <a:solidFill>
                  <a:srgbClr val="000066"/>
                </a:solidFill>
              </a:rPr>
              <a:t>[ 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 + x</a:t>
            </a:r>
            <a:r>
              <a:rPr lang="en-US" sz="3200" i="1" baseline="-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</a:t>
            </a:r>
            <a:r>
              <a:rPr lang="en-US" sz="3200" i="1">
                <a:solidFill>
                  <a:srgbClr val="000066"/>
                </a:solidFill>
              </a:rPr>
              <a:t> = S</a:t>
            </a:r>
            <a:r>
              <a:rPr lang="en-US" sz="3200">
                <a:solidFill>
                  <a:srgbClr val="000066"/>
                </a:solidFill>
              </a:rPr>
              <a:t> [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</a:t>
            </a:r>
            <a:r>
              <a:rPr lang="en-US" sz="3200" i="1">
                <a:solidFill>
                  <a:srgbClr val="000066"/>
                </a:solidFill>
              </a:rPr>
              <a:t> + S</a:t>
            </a:r>
            <a:r>
              <a:rPr lang="en-US" sz="3200">
                <a:solidFill>
                  <a:srgbClr val="000066"/>
                </a:solidFill>
              </a:rPr>
              <a:t> [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 </a:t>
            </a:r>
          </a:p>
          <a:p>
            <a:pPr algn="ctr"/>
            <a:r>
              <a:rPr lang="en-US" sz="3200">
                <a:solidFill>
                  <a:srgbClr val="000066"/>
                </a:solidFill>
              </a:rPr>
              <a:t>               = </a:t>
            </a:r>
            <a:r>
              <a:rPr lang="en-US" sz="3200" i="1">
                <a:solidFill>
                  <a:srgbClr val="000066"/>
                </a:solidFill>
              </a:rPr>
              <a:t>y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 + </a:t>
            </a:r>
            <a:r>
              <a:rPr lang="en-US" sz="3200">
                <a:solidFill>
                  <a:srgbClr val="000066"/>
                </a:solidFill>
              </a:rPr>
              <a:t> </a:t>
            </a:r>
            <a:r>
              <a:rPr lang="en-US" sz="3200" i="1">
                <a:solidFill>
                  <a:srgbClr val="000066"/>
                </a:solidFill>
              </a:rPr>
              <a:t>y</a:t>
            </a:r>
            <a:r>
              <a:rPr lang="en-US" sz="3200" i="1" baseline="-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 </a:t>
            </a:r>
            <a:endParaRPr lang="en-US" sz="2000" b="0">
              <a:latin typeface="Arial" pitchFamily="34" charset="0"/>
            </a:endParaRPr>
          </a:p>
        </p:txBody>
      </p:sp>
      <p:sp>
        <p:nvSpPr>
          <p:cNvPr id="102412" name="Rectangle 12"/>
          <p:cNvSpPr>
            <a:spLocks noChangeArrowheads="1"/>
          </p:cNvSpPr>
          <p:nvPr/>
        </p:nvSpPr>
        <p:spPr bwMode="auto">
          <a:xfrm>
            <a:off x="228600" y="3657600"/>
            <a:ext cx="4648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i="1">
                <a:solidFill>
                  <a:srgbClr val="000066"/>
                </a:solidFill>
              </a:rPr>
              <a:t>S </a:t>
            </a:r>
            <a:r>
              <a:rPr lang="en-US" sz="3200">
                <a:solidFill>
                  <a:srgbClr val="000066"/>
                </a:solidFill>
              </a:rPr>
              <a:t>[ </a:t>
            </a:r>
            <a:r>
              <a:rPr lang="en-US" sz="3200" i="1">
                <a:solidFill>
                  <a:srgbClr val="000066"/>
                </a:solidFill>
              </a:rPr>
              <a:t>a x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 </a:t>
            </a:r>
            <a:r>
              <a:rPr lang="en-US" sz="3200">
                <a:solidFill>
                  <a:srgbClr val="000066"/>
                </a:solidFill>
              </a:rPr>
              <a:t>]</a:t>
            </a:r>
            <a:r>
              <a:rPr lang="en-US" sz="3200" i="1">
                <a:solidFill>
                  <a:srgbClr val="000066"/>
                </a:solidFill>
              </a:rPr>
              <a:t> = a S </a:t>
            </a:r>
            <a:r>
              <a:rPr lang="en-US" sz="3200">
                <a:solidFill>
                  <a:srgbClr val="000066"/>
                </a:solidFill>
              </a:rPr>
              <a:t>[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 </a:t>
            </a:r>
            <a:r>
              <a:rPr lang="en-US" sz="3200">
                <a:solidFill>
                  <a:srgbClr val="000066"/>
                </a:solidFill>
              </a:rPr>
              <a:t>] </a:t>
            </a:r>
          </a:p>
          <a:p>
            <a:pPr algn="ctr"/>
            <a:r>
              <a:rPr lang="en-US" sz="3200">
                <a:solidFill>
                  <a:srgbClr val="000066"/>
                </a:solidFill>
              </a:rPr>
              <a:t>            </a:t>
            </a:r>
            <a:r>
              <a:rPr lang="en-US" sz="3200" i="1">
                <a:solidFill>
                  <a:srgbClr val="000066"/>
                </a:solidFill>
              </a:rPr>
              <a:t>= a y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 </a:t>
            </a:r>
            <a:endParaRPr lang="en-US" sz="3200">
              <a:solidFill>
                <a:srgbClr val="000066"/>
              </a:solidFill>
            </a:endParaRPr>
          </a:p>
        </p:txBody>
      </p:sp>
      <p:sp>
        <p:nvSpPr>
          <p:cNvPr id="102419" name="Rectangle 19"/>
          <p:cNvSpPr>
            <a:spLocks noChangeArrowheads="1"/>
          </p:cNvSpPr>
          <p:nvPr/>
        </p:nvSpPr>
        <p:spPr bwMode="auto">
          <a:xfrm>
            <a:off x="4267200" y="3124200"/>
            <a:ext cx="46116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>
                <a:solidFill>
                  <a:srgbClr val="D60093"/>
                </a:solidFill>
                <a:latin typeface="Arial" pitchFamily="34" charset="0"/>
              </a:rPr>
              <a:t>Principle of Superposition</a:t>
            </a:r>
          </a:p>
        </p:txBody>
      </p:sp>
      <p:sp>
        <p:nvSpPr>
          <p:cNvPr id="102420" name="Rectangle 20"/>
          <p:cNvSpPr>
            <a:spLocks noChangeArrowheads="1"/>
          </p:cNvSpPr>
          <p:nvPr/>
        </p:nvSpPr>
        <p:spPr bwMode="auto">
          <a:xfrm>
            <a:off x="4706938" y="4495800"/>
            <a:ext cx="44370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>
                <a:solidFill>
                  <a:srgbClr val="D60093"/>
                </a:solidFill>
                <a:latin typeface="Arial" pitchFamily="34" charset="0"/>
              </a:rPr>
              <a:t>Property of Homogeneity</a:t>
            </a:r>
          </a:p>
        </p:txBody>
      </p:sp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152400" y="5105400"/>
            <a:ext cx="8763000" cy="958850"/>
          </a:xfrm>
          <a:prstGeom prst="rect">
            <a:avLst/>
          </a:prstGeom>
          <a:solidFill>
            <a:srgbClr val="FFFF99"/>
          </a:solidFill>
          <a:ln w="12700">
            <a:solidFill>
              <a:srgbClr val="800080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800">
                <a:solidFill>
                  <a:srgbClr val="D60093"/>
                </a:solidFill>
                <a:latin typeface="Arial" pitchFamily="34" charset="0"/>
              </a:rPr>
              <a:t>A linear system satisfies the properties of superposition and homogeneity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7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0" grpId="0" autoUpdateAnimBg="0"/>
      <p:bldP spid="102411" grpId="0" autoUpdateAnimBg="0"/>
      <p:bldP spid="102412" grpId="0" autoUpdateAnimBg="0"/>
      <p:bldP spid="102419" grpId="0" autoUpdateAnimBg="0"/>
      <p:bldP spid="102420" grpId="0" autoUpdateAnimBg="0"/>
      <p:bldP spid="102421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50000" contrast="50000"/>
          </a:blip>
          <a:srcRect/>
          <a:stretch>
            <a:fillRect/>
          </a:stretch>
        </p:blipFill>
        <p:spPr bwMode="auto">
          <a:xfrm>
            <a:off x="228600" y="838200"/>
            <a:ext cx="865028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50000" contrast="50000"/>
          </a:blip>
          <a:srcRect r="6976"/>
          <a:stretch>
            <a:fillRect/>
          </a:stretch>
        </p:blipFill>
        <p:spPr bwMode="auto">
          <a:xfrm>
            <a:off x="1371600" y="246063"/>
            <a:ext cx="7467600" cy="622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54000" contrast="54000"/>
          </a:blip>
          <a:srcRect/>
          <a:stretch>
            <a:fillRect/>
          </a:stretch>
        </p:blipFill>
        <p:spPr bwMode="auto">
          <a:xfrm>
            <a:off x="381000" y="457200"/>
            <a:ext cx="86772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333399"/>
                </a:solidFill>
                <a:latin typeface="Arial Black" pitchFamily="34" charset="0"/>
              </a:rPr>
              <a:t>The “Roots” of a Response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917700"/>
            <a:ext cx="8686800" cy="3865563"/>
            <a:chOff x="288" y="1208"/>
            <a:chExt cx="5472" cy="2435"/>
          </a:xfrm>
        </p:grpSpPr>
        <p:pic>
          <p:nvPicPr>
            <p:cNvPr id="2560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8" y="1214"/>
              <a:ext cx="5472" cy="2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05" name="Rectangle 5"/>
            <p:cNvSpPr>
              <a:spLocks noChangeArrowheads="1"/>
            </p:cNvSpPr>
            <p:nvPr/>
          </p:nvSpPr>
          <p:spPr bwMode="auto">
            <a:xfrm>
              <a:off x="294" y="1208"/>
              <a:ext cx="5466" cy="1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6" name="Rectangle 6"/>
            <p:cNvSpPr>
              <a:spLocks noChangeArrowheads="1"/>
            </p:cNvSpPr>
            <p:nvPr/>
          </p:nvSpPr>
          <p:spPr bwMode="auto">
            <a:xfrm>
              <a:off x="288" y="1894"/>
              <a:ext cx="792" cy="4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Stable</a:t>
              </a:r>
            </a:p>
          </p:txBody>
        </p:sp>
        <p:sp>
          <p:nvSpPr>
            <p:cNvPr id="25607" name="Rectangle 7"/>
            <p:cNvSpPr>
              <a:spLocks noChangeArrowheads="1"/>
            </p:cNvSpPr>
            <p:nvPr/>
          </p:nvSpPr>
          <p:spPr bwMode="auto">
            <a:xfrm>
              <a:off x="4342" y="1210"/>
              <a:ext cx="1130" cy="49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Marginally</a:t>
              </a:r>
              <a:br>
                <a:rPr lang="en-US"/>
              </a:br>
              <a:r>
                <a:rPr lang="en-US"/>
                <a:t>Stable</a:t>
              </a:r>
            </a:p>
          </p:txBody>
        </p:sp>
        <p:sp>
          <p:nvSpPr>
            <p:cNvPr id="25608" name="Rectangle 8"/>
            <p:cNvSpPr>
              <a:spLocks noChangeArrowheads="1"/>
            </p:cNvSpPr>
            <p:nvPr/>
          </p:nvSpPr>
          <p:spPr bwMode="auto">
            <a:xfrm>
              <a:off x="4968" y="2397"/>
              <a:ext cx="792" cy="4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Unstable</a:t>
              </a:r>
            </a:p>
          </p:txBody>
        </p:sp>
        <p:sp>
          <p:nvSpPr>
            <p:cNvPr id="25609" name="Rectangle 9"/>
            <p:cNvSpPr>
              <a:spLocks noChangeArrowheads="1"/>
            </p:cNvSpPr>
            <p:nvPr/>
          </p:nvSpPr>
          <p:spPr bwMode="auto">
            <a:xfrm>
              <a:off x="4507" y="3108"/>
              <a:ext cx="461" cy="27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4454" y="3020"/>
              <a:ext cx="432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cs typeface="Times New Roman" pitchFamily="18" charset="0"/>
                </a:rPr>
                <a:t>Re</a:t>
              </a:r>
              <a:r>
                <a:rPr lang="en-US">
                  <a:cs typeface="Times New Roman" pitchFamily="18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s</a:t>
              </a:r>
              <a:r>
                <a:rPr lang="en-US">
                  <a:cs typeface="Times New Roman" pitchFamily="18" charset="0"/>
                </a:rPr>
                <a:t>)</a:t>
              </a:r>
            </a:p>
          </p:txBody>
        </p:sp>
        <p:sp>
          <p:nvSpPr>
            <p:cNvPr id="25611" name="Rectangle 11"/>
            <p:cNvSpPr>
              <a:spLocks noChangeArrowheads="1"/>
            </p:cNvSpPr>
            <p:nvPr/>
          </p:nvSpPr>
          <p:spPr bwMode="auto">
            <a:xfrm>
              <a:off x="2959" y="1433"/>
              <a:ext cx="252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2" name="Rectangle 12"/>
            <p:cNvSpPr>
              <a:spLocks noChangeArrowheads="1"/>
            </p:cNvSpPr>
            <p:nvPr/>
          </p:nvSpPr>
          <p:spPr bwMode="auto">
            <a:xfrm>
              <a:off x="2728" y="1268"/>
              <a:ext cx="432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cs typeface="Times New Roman" pitchFamily="18" charset="0"/>
                </a:rPr>
                <a:t>Im</a:t>
              </a:r>
              <a:r>
                <a:rPr lang="en-US">
                  <a:cs typeface="Times New Roman" pitchFamily="18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s</a:t>
              </a:r>
              <a:r>
                <a:rPr lang="en-US">
                  <a:cs typeface="Times New Roman" pitchFamily="18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2000" contrast="60000"/>
          </a:blip>
          <a:srcRect/>
          <a:stretch>
            <a:fillRect/>
          </a:stretch>
        </p:blipFill>
        <p:spPr bwMode="auto">
          <a:xfrm>
            <a:off x="685800" y="228600"/>
            <a:ext cx="8153400" cy="610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0000" contrast="62000"/>
          </a:blip>
          <a:srcRect/>
          <a:stretch>
            <a:fillRect/>
          </a:stretch>
        </p:blipFill>
        <p:spPr bwMode="auto">
          <a:xfrm>
            <a:off x="304800" y="358775"/>
            <a:ext cx="8458200" cy="611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nip Diagonal Corner Rectangle 2"/>
          <p:cNvSpPr/>
          <p:nvPr/>
        </p:nvSpPr>
        <p:spPr bwMode="auto">
          <a:xfrm>
            <a:off x="228600" y="5181600"/>
            <a:ext cx="8305800" cy="1219200"/>
          </a:xfrm>
          <a:prstGeom prst="snip2DiagRect">
            <a:avLst/>
          </a:prstGeom>
          <a:solidFill>
            <a:srgbClr val="FFFF00">
              <a:alpha val="18000"/>
            </a:srgbClr>
          </a:solidFill>
          <a:ln w="603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4000" contrast="64000"/>
          </a:blip>
          <a:srcRect/>
          <a:stretch>
            <a:fillRect/>
          </a:stretch>
        </p:blipFill>
        <p:spPr bwMode="auto">
          <a:xfrm>
            <a:off x="152400" y="457200"/>
            <a:ext cx="8839200" cy="556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58000" contrast="60000"/>
          </a:blip>
          <a:srcRect/>
          <a:stretch>
            <a:fillRect/>
          </a:stretch>
        </p:blipFill>
        <p:spPr bwMode="auto">
          <a:xfrm>
            <a:off x="304800" y="457200"/>
            <a:ext cx="851058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6000" contrast="66000"/>
          </a:blip>
          <a:srcRect/>
          <a:stretch>
            <a:fillRect/>
          </a:stretch>
        </p:blipFill>
        <p:spPr bwMode="auto">
          <a:xfrm>
            <a:off x="1143000" y="152400"/>
            <a:ext cx="7924800" cy="635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 l="4085" t="8047" r="4085" b="16096"/>
          <a:stretch>
            <a:fillRect/>
          </a:stretch>
        </p:blipFill>
        <p:spPr bwMode="auto">
          <a:xfrm>
            <a:off x="7696200" y="6400800"/>
            <a:ext cx="9906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1751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2000"/>
          </a:blip>
          <a:srcRect l="50998" t="7631" b="46875"/>
          <a:stretch>
            <a:fillRect/>
          </a:stretch>
        </p:blipFill>
        <p:spPr bwMode="auto">
          <a:xfrm>
            <a:off x="244475" y="381000"/>
            <a:ext cx="8899525" cy="560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32" name="Picture 8" descr="C:\Documents and Settings\Administrator\Desktop\SHARE\dr_p_ch\scan0009.jpg"/>
          <p:cNvPicPr>
            <a:picLocks noChangeAspect="1" noChangeArrowheads="1"/>
          </p:cNvPicPr>
          <p:nvPr/>
        </p:nvPicPr>
        <p:blipFill>
          <a:blip r:embed="rId2" cstate="print"/>
          <a:srcRect l="49213" t="71895" r="13203" b="4793"/>
          <a:stretch>
            <a:fillRect/>
          </a:stretch>
        </p:blipFill>
        <p:spPr bwMode="auto">
          <a:xfrm>
            <a:off x="4800600" y="2895600"/>
            <a:ext cx="4191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9" name="Picture 5" descr="C:\Documents and Settings\Administrator\Desktop\SHARE\dr_p_ch\scan0009.jpg"/>
          <p:cNvPicPr>
            <a:picLocks noChangeAspect="1" noChangeArrowheads="1"/>
          </p:cNvPicPr>
          <p:nvPr/>
        </p:nvPicPr>
        <p:blipFill>
          <a:blip r:embed="rId2" cstate="print"/>
          <a:srcRect l="4201" t="72331" r="54013" b="4358"/>
          <a:stretch>
            <a:fillRect/>
          </a:stretch>
        </p:blipFill>
        <p:spPr bwMode="auto">
          <a:xfrm>
            <a:off x="157163" y="2971800"/>
            <a:ext cx="4186237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-76200" y="762000"/>
            <a:ext cx="2133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i="1">
                <a:solidFill>
                  <a:srgbClr val="000066"/>
                </a:solidFill>
              </a:rPr>
              <a:t>y = x</a:t>
            </a:r>
            <a:r>
              <a:rPr lang="en-US" sz="3200" i="1" baseline="30000">
                <a:solidFill>
                  <a:srgbClr val="000066"/>
                </a:solidFill>
              </a:rPr>
              <a:t>2 </a:t>
            </a: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1676400" y="838200"/>
            <a:ext cx="7032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Not linear  ----- Superposition property not satisfied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16764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i="1">
                <a:solidFill>
                  <a:srgbClr val="000066"/>
                </a:solidFill>
              </a:rPr>
              <a:t> </a:t>
            </a:r>
            <a:r>
              <a:rPr lang="en-US" sz="3200">
                <a:solidFill>
                  <a:srgbClr val="000066"/>
                </a:solidFill>
              </a:rPr>
              <a:t>[ 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 + x</a:t>
            </a:r>
            <a:r>
              <a:rPr lang="en-US" sz="3200" i="1" baseline="-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</a:t>
            </a:r>
            <a:r>
              <a:rPr lang="en-US" sz="3200" i="1" baseline="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 = </a:t>
            </a:r>
            <a:r>
              <a:rPr lang="en-US" sz="3200">
                <a:solidFill>
                  <a:srgbClr val="000066"/>
                </a:solidFill>
              </a:rPr>
              <a:t>[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</a:t>
            </a:r>
            <a:r>
              <a:rPr lang="en-US" sz="3200" i="1" baseline="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 + </a:t>
            </a:r>
            <a:r>
              <a:rPr lang="en-US" sz="3200">
                <a:solidFill>
                  <a:srgbClr val="000066"/>
                </a:solidFill>
              </a:rPr>
              <a:t>[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</a:t>
            </a:r>
            <a:r>
              <a:rPr lang="en-US" sz="3200" i="1" baseline="30000">
                <a:solidFill>
                  <a:srgbClr val="000066"/>
                </a:solidFill>
              </a:rPr>
              <a:t>2</a:t>
            </a:r>
            <a:r>
              <a:rPr lang="en-US" sz="3200">
                <a:solidFill>
                  <a:srgbClr val="000066"/>
                </a:solidFill>
              </a:rPr>
              <a:t> </a:t>
            </a:r>
            <a:r>
              <a:rPr lang="en-US" sz="3200" i="1">
                <a:solidFill>
                  <a:srgbClr val="000066"/>
                </a:solidFill>
              </a:rPr>
              <a:t>+ 2</a:t>
            </a:r>
            <a:r>
              <a:rPr lang="en-US" sz="3200" baseline="-25000">
                <a:solidFill>
                  <a:srgbClr val="000066"/>
                </a:solidFill>
              </a:rPr>
              <a:t> </a:t>
            </a:r>
            <a:r>
              <a:rPr lang="en-US" sz="3200">
                <a:solidFill>
                  <a:srgbClr val="000066"/>
                </a:solidFill>
              </a:rPr>
              <a:t>[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][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 </a:t>
            </a:r>
          </a:p>
          <a:p>
            <a:pPr algn="ctr"/>
            <a:r>
              <a:rPr lang="en-US" sz="3200">
                <a:solidFill>
                  <a:srgbClr val="000066"/>
                </a:solidFill>
              </a:rPr>
              <a:t>		     </a:t>
            </a:r>
            <a:r>
              <a:rPr lang="en-US" sz="3200" i="1">
                <a:solidFill>
                  <a:srgbClr val="000066"/>
                </a:solidFill>
                <a:sym typeface="Symbol" pitchFamily="18" charset="2"/>
              </a:rPr>
              <a:t>   </a:t>
            </a:r>
            <a:r>
              <a:rPr lang="en-US" sz="3200">
                <a:solidFill>
                  <a:srgbClr val="000066"/>
                </a:solidFill>
              </a:rPr>
              <a:t>[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</a:t>
            </a:r>
            <a:r>
              <a:rPr lang="en-US" sz="3200" i="1" baseline="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 + </a:t>
            </a:r>
            <a:r>
              <a:rPr lang="en-US" sz="3200">
                <a:solidFill>
                  <a:srgbClr val="000066"/>
                </a:solidFill>
              </a:rPr>
              <a:t>[</a:t>
            </a:r>
            <a:r>
              <a:rPr lang="en-US" sz="3200" i="1">
                <a:solidFill>
                  <a:srgbClr val="000066"/>
                </a:solidFill>
              </a:rPr>
              <a:t>x</a:t>
            </a:r>
            <a:r>
              <a:rPr lang="en-US" sz="3200" i="1" baseline="-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]</a:t>
            </a:r>
            <a:r>
              <a:rPr lang="en-US" sz="3200" i="1" baseline="30000">
                <a:solidFill>
                  <a:srgbClr val="000066"/>
                </a:solidFill>
              </a:rPr>
              <a:t>2</a:t>
            </a:r>
            <a:r>
              <a:rPr lang="en-US" sz="3200">
                <a:solidFill>
                  <a:srgbClr val="000066"/>
                </a:solidFill>
              </a:rPr>
              <a:t>  = </a:t>
            </a:r>
            <a:r>
              <a:rPr lang="en-US" sz="3200" i="1">
                <a:solidFill>
                  <a:srgbClr val="000066"/>
                </a:solidFill>
              </a:rPr>
              <a:t>y</a:t>
            </a:r>
            <a:r>
              <a:rPr lang="en-US" sz="3200" i="1" baseline="-30000">
                <a:solidFill>
                  <a:srgbClr val="000066"/>
                </a:solidFill>
              </a:rPr>
              <a:t>1</a:t>
            </a:r>
            <a:r>
              <a:rPr lang="en-US" sz="3200" i="1">
                <a:solidFill>
                  <a:srgbClr val="000066"/>
                </a:solidFill>
              </a:rPr>
              <a:t>(t) + </a:t>
            </a:r>
            <a:r>
              <a:rPr lang="en-US" sz="3200">
                <a:solidFill>
                  <a:srgbClr val="000066"/>
                </a:solidFill>
              </a:rPr>
              <a:t> </a:t>
            </a:r>
            <a:r>
              <a:rPr lang="en-US" sz="3200" i="1">
                <a:solidFill>
                  <a:srgbClr val="000066"/>
                </a:solidFill>
              </a:rPr>
              <a:t>y</a:t>
            </a:r>
            <a:r>
              <a:rPr lang="en-US" sz="3200" i="1" baseline="-30000">
                <a:solidFill>
                  <a:srgbClr val="000066"/>
                </a:solidFill>
              </a:rPr>
              <a:t>2</a:t>
            </a:r>
            <a:r>
              <a:rPr lang="en-US" sz="3200" i="1">
                <a:solidFill>
                  <a:srgbClr val="000066"/>
                </a:solidFill>
              </a:rPr>
              <a:t>(t)</a:t>
            </a:r>
            <a:r>
              <a:rPr lang="en-US" sz="3200">
                <a:solidFill>
                  <a:srgbClr val="000066"/>
                </a:solidFill>
              </a:rPr>
              <a:t> </a:t>
            </a:r>
          </a:p>
        </p:txBody>
      </p:sp>
      <p:sp>
        <p:nvSpPr>
          <p:cNvPr id="45063" name="Rectangle 6"/>
          <p:cNvSpPr>
            <a:spLocks noChangeArrowheads="1"/>
          </p:cNvSpPr>
          <p:nvPr/>
        </p:nvSpPr>
        <p:spPr bwMode="auto">
          <a:xfrm>
            <a:off x="0" y="106363"/>
            <a:ext cx="8915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rgbClr val="000099"/>
                </a:solidFill>
                <a:latin typeface="Arial Black" pitchFamily="34" charset="0"/>
              </a:rPr>
              <a:t>Non-Linear Systems</a:t>
            </a:r>
            <a:endParaRPr lang="en-US" sz="3200" b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6" grpId="0" autoUpdateAnimBg="0"/>
      <p:bldP spid="103427" grpId="0" autoUpdateAnimBg="0"/>
      <p:bldP spid="103428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 l="4085" t="8047" r="4085" b="16096"/>
          <a:stretch>
            <a:fillRect/>
          </a:stretch>
        </p:blipFill>
        <p:spPr bwMode="auto">
          <a:xfrm>
            <a:off x="7696200" y="6400800"/>
            <a:ext cx="9906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2775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6000"/>
          </a:blip>
          <a:srcRect l="50998" t="53416" b="6541"/>
          <a:stretch>
            <a:fillRect/>
          </a:stretch>
        </p:blipFill>
        <p:spPr bwMode="auto">
          <a:xfrm>
            <a:off x="228600" y="762000"/>
            <a:ext cx="88026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973138"/>
            <a:ext cx="8020050" cy="5159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610600" cy="106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b="1" smtClean="0">
                <a:latin typeface="Arial" pitchFamily="34" charset="0"/>
                <a:cs typeface="Arial" pitchFamily="34" charset="0"/>
              </a:rPr>
              <a:t>Figure 4.10 </a:t>
            </a:r>
            <a:r>
              <a:rPr lang="en-US" sz="2400" smtClean="0">
                <a:latin typeface="Arial" pitchFamily="34" charset="0"/>
                <a:cs typeface="Arial" pitchFamily="34" charset="0"/>
              </a:rPr>
              <a:t>Step responses for second-order system damping cases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333399"/>
                </a:solidFill>
                <a:latin typeface="Arial Black" pitchFamily="34" charset="0"/>
              </a:rPr>
              <a:t>The “Roots” of a Response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917700"/>
            <a:ext cx="8686800" cy="3865563"/>
            <a:chOff x="288" y="1208"/>
            <a:chExt cx="5472" cy="2435"/>
          </a:xfrm>
        </p:grpSpPr>
        <p:pic>
          <p:nvPicPr>
            <p:cNvPr id="3482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8" y="1214"/>
              <a:ext cx="5472" cy="2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30" name="Rectangle 5"/>
            <p:cNvSpPr>
              <a:spLocks noChangeArrowheads="1"/>
            </p:cNvSpPr>
            <p:nvPr/>
          </p:nvSpPr>
          <p:spPr bwMode="auto">
            <a:xfrm>
              <a:off x="294" y="1208"/>
              <a:ext cx="5466" cy="1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1" name="Rectangle 6"/>
            <p:cNvSpPr>
              <a:spLocks noChangeArrowheads="1"/>
            </p:cNvSpPr>
            <p:nvPr/>
          </p:nvSpPr>
          <p:spPr bwMode="auto">
            <a:xfrm>
              <a:off x="288" y="1894"/>
              <a:ext cx="792" cy="4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Stable</a:t>
              </a:r>
            </a:p>
          </p:txBody>
        </p:sp>
        <p:sp>
          <p:nvSpPr>
            <p:cNvPr id="34832" name="Rectangle 7"/>
            <p:cNvSpPr>
              <a:spLocks noChangeArrowheads="1"/>
            </p:cNvSpPr>
            <p:nvPr/>
          </p:nvSpPr>
          <p:spPr bwMode="auto">
            <a:xfrm>
              <a:off x="4342" y="1210"/>
              <a:ext cx="1130" cy="49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Marginally</a:t>
              </a:r>
              <a:br>
                <a:rPr lang="en-US"/>
              </a:br>
              <a:r>
                <a:rPr lang="en-US"/>
                <a:t>Stable</a:t>
              </a:r>
            </a:p>
          </p:txBody>
        </p:sp>
        <p:sp>
          <p:nvSpPr>
            <p:cNvPr id="34833" name="Rectangle 8"/>
            <p:cNvSpPr>
              <a:spLocks noChangeArrowheads="1"/>
            </p:cNvSpPr>
            <p:nvPr/>
          </p:nvSpPr>
          <p:spPr bwMode="auto">
            <a:xfrm>
              <a:off x="4968" y="2397"/>
              <a:ext cx="792" cy="4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Unstable</a:t>
              </a:r>
            </a:p>
          </p:txBody>
        </p:sp>
        <p:sp>
          <p:nvSpPr>
            <p:cNvPr id="34834" name="Rectangle 9"/>
            <p:cNvSpPr>
              <a:spLocks noChangeArrowheads="1"/>
            </p:cNvSpPr>
            <p:nvPr/>
          </p:nvSpPr>
          <p:spPr bwMode="auto">
            <a:xfrm>
              <a:off x="4507" y="3108"/>
              <a:ext cx="461" cy="27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5" name="Rectangle 10"/>
            <p:cNvSpPr>
              <a:spLocks noChangeArrowheads="1"/>
            </p:cNvSpPr>
            <p:nvPr/>
          </p:nvSpPr>
          <p:spPr bwMode="auto">
            <a:xfrm>
              <a:off x="4454" y="3020"/>
              <a:ext cx="432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cs typeface="Times New Roman" pitchFamily="18" charset="0"/>
                </a:rPr>
                <a:t>Re</a:t>
              </a:r>
              <a:r>
                <a:rPr lang="en-US">
                  <a:cs typeface="Times New Roman" pitchFamily="18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s</a:t>
              </a:r>
              <a:r>
                <a:rPr lang="en-US">
                  <a:cs typeface="Times New Roman" pitchFamily="18" charset="0"/>
                </a:rPr>
                <a:t>)</a:t>
              </a:r>
            </a:p>
          </p:txBody>
        </p:sp>
        <p:sp>
          <p:nvSpPr>
            <p:cNvPr id="34836" name="Rectangle 11"/>
            <p:cNvSpPr>
              <a:spLocks noChangeArrowheads="1"/>
            </p:cNvSpPr>
            <p:nvPr/>
          </p:nvSpPr>
          <p:spPr bwMode="auto">
            <a:xfrm>
              <a:off x="2959" y="1433"/>
              <a:ext cx="252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7" name="Rectangle 12"/>
            <p:cNvSpPr>
              <a:spLocks noChangeArrowheads="1"/>
            </p:cNvSpPr>
            <p:nvPr/>
          </p:nvSpPr>
          <p:spPr bwMode="auto">
            <a:xfrm>
              <a:off x="2728" y="1268"/>
              <a:ext cx="432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>
                  <a:cs typeface="Times New Roman" pitchFamily="18" charset="0"/>
                </a:rPr>
                <a:t>Im</a:t>
              </a:r>
              <a:r>
                <a:rPr lang="en-US">
                  <a:cs typeface="Times New Roman" pitchFamily="18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s</a:t>
              </a:r>
              <a:r>
                <a:rPr lang="en-US">
                  <a:cs typeface="Times New Roman" pitchFamily="18" charset="0"/>
                </a:rPr>
                <a:t>)</a:t>
              </a:r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235325" y="3422650"/>
            <a:ext cx="323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Arial Rounded MT Bold" pitchFamily="34" charset="0"/>
              </a:rPr>
              <a:t>X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476500" y="4759325"/>
            <a:ext cx="323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Arial Rounded MT Bold" pitchFamily="34" charset="0"/>
              </a:rPr>
              <a:t>X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438525" y="4733925"/>
            <a:ext cx="3238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Arial Rounded MT Bold" pitchFamily="34" charset="0"/>
              </a:rPr>
              <a:t>X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40213" y="2841625"/>
            <a:ext cx="3238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8000"/>
                </a:solidFill>
                <a:latin typeface="Arial Rounded MT Bold" pitchFamily="34" charset="0"/>
              </a:rPr>
              <a:t>X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67200" y="4073525"/>
            <a:ext cx="3238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8000"/>
                </a:solidFill>
                <a:latin typeface="Arial Rounded MT Bold" pitchFamily="34" charset="0"/>
              </a:rPr>
              <a:t>X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92600" y="4772025"/>
            <a:ext cx="323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8000"/>
                </a:solidFill>
                <a:latin typeface="Arial Rounded MT Bold" pitchFamily="34" charset="0"/>
              </a:rPr>
              <a:t>X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573713" y="3429000"/>
            <a:ext cx="339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  <a:latin typeface="Arial Rounded MT Bold" pitchFamily="34" charset="0"/>
              </a:rPr>
              <a:t>X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448300" y="4679950"/>
            <a:ext cx="339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  <a:latin typeface="Arial Rounded MT Bold" pitchFamily="34" charset="0"/>
              </a:rPr>
              <a:t>X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365875" y="4699000"/>
            <a:ext cx="339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  <a:latin typeface="Arial Rounded MT Bold" pitchFamily="34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 cstate="print"/>
          <a:srcRect l="59142" t="48827" r="2815" b="21574"/>
          <a:stretch>
            <a:fillRect/>
          </a:stretch>
        </p:blipFill>
        <p:spPr bwMode="auto">
          <a:xfrm>
            <a:off x="68263" y="533400"/>
            <a:ext cx="899953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843" name="Straight Connector 3"/>
          <p:cNvCxnSpPr>
            <a:cxnSpLocks noChangeShapeType="1"/>
          </p:cNvCxnSpPr>
          <p:nvPr/>
        </p:nvCxnSpPr>
        <p:spPr bwMode="auto">
          <a:xfrm>
            <a:off x="7162800" y="3048000"/>
            <a:ext cx="1676400" cy="1588"/>
          </a:xfrm>
          <a:prstGeom prst="line">
            <a:avLst/>
          </a:prstGeom>
          <a:noFill/>
          <a:ln w="5397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5844" name="Straight Connector 4"/>
          <p:cNvCxnSpPr>
            <a:cxnSpLocks noChangeShapeType="1"/>
          </p:cNvCxnSpPr>
          <p:nvPr/>
        </p:nvCxnSpPr>
        <p:spPr bwMode="auto">
          <a:xfrm flipV="1">
            <a:off x="685800" y="3322638"/>
            <a:ext cx="8183563" cy="30162"/>
          </a:xfrm>
          <a:prstGeom prst="line">
            <a:avLst/>
          </a:prstGeom>
          <a:noFill/>
          <a:ln w="5397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5845" name="Straight Connector 6"/>
          <p:cNvCxnSpPr>
            <a:cxnSpLocks noChangeShapeType="1"/>
          </p:cNvCxnSpPr>
          <p:nvPr/>
        </p:nvCxnSpPr>
        <p:spPr bwMode="auto">
          <a:xfrm flipV="1">
            <a:off x="639763" y="3581400"/>
            <a:ext cx="7666037" cy="46038"/>
          </a:xfrm>
          <a:prstGeom prst="line">
            <a:avLst/>
          </a:prstGeom>
          <a:noFill/>
          <a:ln w="53975" algn="ctr">
            <a:solidFill>
              <a:srgbClr val="FF0000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2000" contrast="64000"/>
          </a:blip>
          <a:srcRect l="53021" t="5309" b="39278"/>
          <a:stretch>
            <a:fillRect/>
          </a:stretch>
        </p:blipFill>
        <p:spPr bwMode="auto">
          <a:xfrm>
            <a:off x="1524000" y="304800"/>
            <a:ext cx="7620000" cy="606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457200" y="2819400"/>
          <a:ext cx="2133600" cy="2376488"/>
        </p:xfrm>
        <a:graphic>
          <a:graphicData uri="http://schemas.openxmlformats.org/presentationml/2006/ole">
            <p:oleObj spid="_x0000_s100354" name="Equation" r:id="rId5" imgW="1117440" imgH="1244520" progId="Equation.3">
              <p:embed/>
            </p:oleObj>
          </a:graphicData>
        </a:graphic>
      </p:graphicFrame>
      <p:graphicFrame>
        <p:nvGraphicFramePr>
          <p:cNvPr id="8195" name="Object 4"/>
          <p:cNvGraphicFramePr>
            <a:graphicFrameLocks noChangeAspect="1"/>
          </p:cNvGraphicFramePr>
          <p:nvPr/>
        </p:nvGraphicFramePr>
        <p:xfrm>
          <a:off x="533400" y="5410200"/>
          <a:ext cx="1981200" cy="808038"/>
        </p:xfrm>
        <a:graphic>
          <a:graphicData uri="http://schemas.openxmlformats.org/presentationml/2006/ole">
            <p:oleObj spid="_x0000_s100355" name="Equation" r:id="rId6" imgW="96516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914400"/>
            <a:ext cx="5257800" cy="18700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175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b="1" smtClean="0">
                <a:latin typeface="Arial" pitchFamily="34" charset="0"/>
                <a:cs typeface="Arial" pitchFamily="34" charset="0"/>
              </a:rPr>
              <a:t>Figure 5.14 </a:t>
            </a:r>
            <a:r>
              <a:rPr lang="en-US" sz="2800" smtClean="0">
                <a:latin typeface="Arial" pitchFamily="34" charset="0"/>
                <a:cs typeface="Arial" pitchFamily="34" charset="0"/>
              </a:rPr>
              <a:t>Second-order feedback control system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3" cstate="print"/>
          <a:srcRect r="56471"/>
          <a:stretch>
            <a:fillRect/>
          </a:stretch>
        </p:blipFill>
        <p:spPr bwMode="auto">
          <a:xfrm>
            <a:off x="5791200" y="1600200"/>
            <a:ext cx="30448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048000"/>
            <a:ext cx="3270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048000"/>
            <a:ext cx="31115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914400"/>
            <a:ext cx="5564188" cy="1828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8915400" cy="1676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200" b="1" smtClean="0">
                <a:latin typeface="Arial" pitchFamily="34" charset="0"/>
                <a:cs typeface="Arial" pitchFamily="34" charset="0"/>
              </a:rPr>
              <a:t>Figure 5.15 </a:t>
            </a:r>
            <a:r>
              <a:rPr lang="en-US" sz="3200" smtClean="0">
                <a:latin typeface="Arial" pitchFamily="34" charset="0"/>
                <a:cs typeface="Arial" pitchFamily="34" charset="0"/>
              </a:rPr>
              <a:t>Feedback system for Example 5.3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219200"/>
            <a:ext cx="28098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4038600"/>
            <a:ext cx="1384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581400"/>
            <a:ext cx="50387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2209800"/>
            <a:ext cx="8391525" cy="2590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8839200" cy="1828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200" b="1" smtClean="0">
                <a:latin typeface="Arial" pitchFamily="34" charset="0"/>
                <a:cs typeface="Arial" pitchFamily="34" charset="0"/>
              </a:rPr>
              <a:t>Figure 5.16 </a:t>
            </a:r>
            <a:r>
              <a:rPr lang="en-US" sz="3200" smtClean="0">
                <a:latin typeface="Arial" pitchFamily="34" charset="0"/>
                <a:cs typeface="Arial" pitchFamily="34" charset="0"/>
              </a:rPr>
              <a:t>Feedback system for Example 5.4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(Optional) Reading List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43000"/>
            <a:ext cx="8839200" cy="5256213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LTI systems: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Chen, 2.1-2.3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Laplace: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http://www.cs.huji.ac.il/~control/handouts/laplace_Boyd.pdf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Also, Chen, 2.3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LTI system analysis: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http://www.cs.huji.ac.il/~control/handouts/2nd_order_Boyd.pdf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Linear algebra (matrix identities and </a:t>
            </a:r>
            <a:r>
              <a:rPr lang="en-US" dirty="0" err="1" smtClean="0"/>
              <a:t>eigenstuff</a:t>
            </a:r>
            <a:r>
              <a:rPr lang="en-US" dirty="0" smtClean="0"/>
              <a:t>)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Chen, </a:t>
            </a:r>
            <a:r>
              <a:rPr lang="en-US" dirty="0" err="1" smtClean="0"/>
              <a:t>chp</a:t>
            </a:r>
            <a:r>
              <a:rPr lang="en-US" dirty="0" smtClean="0"/>
              <a:t>. 3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Stengel, 2.1,2.2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3352800" y="381000"/>
            <a:ext cx="2209800" cy="91281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lIns="228600" tIns="228600" rIns="228600" bIns="228600"/>
          <a:lstStyle/>
          <a:p>
            <a:r>
              <a:rPr lang="en-US" sz="2800" i="1">
                <a:solidFill>
                  <a:srgbClr val="000066"/>
                </a:solidFill>
              </a:rPr>
              <a:t>y(t) = S </a:t>
            </a:r>
            <a:r>
              <a:rPr lang="en-US" sz="2800">
                <a:solidFill>
                  <a:srgbClr val="000066"/>
                </a:solidFill>
              </a:rPr>
              <a:t>[</a:t>
            </a:r>
            <a:r>
              <a:rPr lang="en-US" sz="2800" i="1">
                <a:solidFill>
                  <a:srgbClr val="000066"/>
                </a:solidFill>
              </a:rPr>
              <a:t>x(t)</a:t>
            </a:r>
            <a:r>
              <a:rPr lang="en-US" sz="2800">
                <a:solidFill>
                  <a:srgbClr val="000066"/>
                </a:solidFill>
              </a:rPr>
              <a:t>]</a:t>
            </a:r>
            <a:r>
              <a:rPr lang="en-US" sz="1100" b="0"/>
              <a:t> </a:t>
            </a:r>
          </a:p>
        </p:txBody>
      </p:sp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304800" y="1447800"/>
          <a:ext cx="8305800" cy="946150"/>
        </p:xfrm>
        <a:graphic>
          <a:graphicData uri="http://schemas.openxmlformats.org/presentationml/2006/ole">
            <p:oleObj spid="_x0000_s1026" name="Equation" r:id="rId3" imgW="3682800" imgH="419040" progId="Equation.3">
              <p:embed/>
            </p:oleObj>
          </a:graphicData>
        </a:graphic>
      </p:graphicFrame>
      <p:sp useBgFill="1">
        <p:nvSpPr>
          <p:cNvPr id="104454" name="Rectangle 6"/>
          <p:cNvSpPr>
            <a:spLocks noChangeArrowheads="1"/>
          </p:cNvSpPr>
          <p:nvPr/>
        </p:nvSpPr>
        <p:spPr bwMode="auto">
          <a:xfrm>
            <a:off x="5181600" y="1295400"/>
            <a:ext cx="4038600" cy="1143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53" name="Line 5"/>
          <p:cNvSpPr>
            <a:spLocks noChangeShapeType="1"/>
          </p:cNvSpPr>
          <p:nvPr/>
        </p:nvSpPr>
        <p:spPr bwMode="auto">
          <a:xfrm>
            <a:off x="5181600" y="1295400"/>
            <a:ext cx="0" cy="1219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6324600" y="2286000"/>
            <a:ext cx="2419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>
                <a:solidFill>
                  <a:srgbClr val="D60093"/>
                </a:solidFill>
                <a:latin typeface="Arial" pitchFamily="34" charset="0"/>
              </a:rPr>
              <a:t>Taylor Series</a:t>
            </a:r>
          </a:p>
        </p:txBody>
      </p:sp>
      <p:graphicFrame>
        <p:nvGraphicFramePr>
          <p:cNvPr id="104455" name="Object 7"/>
          <p:cNvGraphicFramePr>
            <a:graphicFrameLocks noChangeAspect="1"/>
          </p:cNvGraphicFramePr>
          <p:nvPr/>
        </p:nvGraphicFramePr>
        <p:xfrm>
          <a:off x="358775" y="3048000"/>
          <a:ext cx="8480425" cy="998538"/>
        </p:xfrm>
        <a:graphic>
          <a:graphicData uri="http://schemas.openxmlformats.org/presentationml/2006/ole">
            <p:oleObj spid="_x0000_s1027" name="Equation" r:id="rId4" imgW="3162240" imgH="393480" progId="Equation.3">
              <p:embed/>
            </p:oleObj>
          </a:graphicData>
        </a:graphic>
      </p:graphicFrame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2895600" y="4038600"/>
            <a:ext cx="3657600" cy="1752600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lIns="228600" tIns="228600" rIns="228600" bIns="228600"/>
          <a:lstStyle/>
          <a:p>
            <a:pPr algn="ctr"/>
            <a:r>
              <a:rPr lang="en-US" sz="2800" i="1">
                <a:solidFill>
                  <a:srgbClr val="000066"/>
                </a:solidFill>
              </a:rPr>
              <a:t>( y – y</a:t>
            </a:r>
            <a:r>
              <a:rPr lang="en-US" sz="2800" i="1" baseline="-25000">
                <a:solidFill>
                  <a:srgbClr val="000066"/>
                </a:solidFill>
              </a:rPr>
              <a:t>0 </a:t>
            </a:r>
            <a:r>
              <a:rPr lang="en-US" sz="2800" i="1">
                <a:solidFill>
                  <a:srgbClr val="000066"/>
                </a:solidFill>
              </a:rPr>
              <a:t>) = m ( x - x</a:t>
            </a:r>
            <a:r>
              <a:rPr lang="en-US" sz="2800" i="1" baseline="-25000">
                <a:solidFill>
                  <a:srgbClr val="000066"/>
                </a:solidFill>
              </a:rPr>
              <a:t>0 </a:t>
            </a:r>
            <a:r>
              <a:rPr lang="en-US" sz="2800" i="1">
                <a:solidFill>
                  <a:srgbClr val="000066"/>
                </a:solidFill>
              </a:rPr>
              <a:t>)</a:t>
            </a:r>
          </a:p>
          <a:p>
            <a:pPr algn="ctr"/>
            <a:endParaRPr lang="en-US" sz="2800" i="1">
              <a:solidFill>
                <a:srgbClr val="000066"/>
              </a:solidFill>
            </a:endParaRPr>
          </a:p>
          <a:p>
            <a:pPr algn="ctr"/>
            <a:r>
              <a:rPr lang="en-US" sz="2800" i="1">
                <a:solidFill>
                  <a:srgbClr val="000066"/>
                </a:solidFill>
                <a:sym typeface="Symbol" pitchFamily="18" charset="2"/>
              </a:rPr>
              <a:t>y  = m x</a:t>
            </a:r>
            <a:r>
              <a:rPr lang="en-US" sz="1100" b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/>
      <p:bldP spid="104453" grpId="0" animBg="1"/>
      <p:bldP spid="104452" grpId="0" autoUpdateAnimBg="0"/>
      <p:bldP spid="104456" grpId="0" animBg="1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0" y="106363"/>
            <a:ext cx="8915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rgbClr val="000099"/>
                </a:solidFill>
                <a:latin typeface="Arial Black" pitchFamily="34" charset="0"/>
              </a:rPr>
              <a:t>The Laplace Transform</a:t>
            </a:r>
            <a:endParaRPr lang="en-US" b="0">
              <a:latin typeface="Arial Black" pitchFamily="34" charset="0"/>
            </a:endParaRPr>
          </a:p>
        </p:txBody>
      </p:sp>
      <p:sp>
        <p:nvSpPr>
          <p:cNvPr id="50184" name="Rectangle 9"/>
          <p:cNvSpPr>
            <a:spLocks noChangeArrowheads="1"/>
          </p:cNvSpPr>
          <p:nvPr/>
        </p:nvSpPr>
        <p:spPr bwMode="auto">
          <a:xfrm>
            <a:off x="304800" y="1143000"/>
            <a:ext cx="81534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 use of </a:t>
            </a:r>
            <a:r>
              <a:rPr lang="en-US">
                <a:solidFill>
                  <a:srgbClr val="D60093"/>
                </a:solidFill>
                <a:latin typeface="Arial" pitchFamily="34" charset="0"/>
              </a:rPr>
              <a:t>frequency-domain</a:t>
            </a:r>
            <a:r>
              <a:rPr lang="en-US" b="0">
                <a:latin typeface="Arial" pitchFamily="34" charset="0"/>
              </a:rPr>
              <a:t> methods in the study of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LTI systems</a:t>
            </a:r>
            <a:r>
              <a:rPr lang="en-US" b="0">
                <a:latin typeface="Arial" pitchFamily="34" charset="0"/>
              </a:rPr>
              <a:t> and signals is very useful. 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One such method is the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Laplace Transform</a:t>
            </a:r>
            <a:r>
              <a:rPr lang="en-US" b="0">
                <a:latin typeface="Arial" pitchFamily="34" charset="0"/>
              </a:rPr>
              <a:t> method, which is commonly used in the study of </a:t>
            </a:r>
            <a:r>
              <a:rPr lang="en-US">
                <a:solidFill>
                  <a:srgbClr val="CC00FF"/>
                </a:solidFill>
                <a:latin typeface="Arial" pitchFamily="34" charset="0"/>
              </a:rPr>
              <a:t>continuous-time (analog) systems.</a:t>
            </a:r>
          </a:p>
        </p:txBody>
      </p:sp>
      <p:sp>
        <p:nvSpPr>
          <p:cNvPr id="50185" name="Rectangle 11"/>
          <p:cNvSpPr>
            <a:spLocks noChangeArrowheads="1"/>
          </p:cNvSpPr>
          <p:nvPr/>
        </p:nvSpPr>
        <p:spPr bwMode="auto">
          <a:xfrm>
            <a:off x="271463" y="4114800"/>
            <a:ext cx="887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3300"/>
                </a:solidFill>
                <a:latin typeface="Arial" pitchFamily="34" charset="0"/>
              </a:rPr>
              <a:t>Developed by Pierre Simon Marquis de Laplace (1749-1827).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 bwMode="auto">
          <a:xfrm>
            <a:off x="1447800" y="3505200"/>
            <a:ext cx="5867400" cy="1600200"/>
          </a:xfrm>
          <a:prstGeom prst="roundRect">
            <a:avLst/>
          </a:prstGeom>
          <a:gradFill>
            <a:gsLst>
              <a:gs pos="0">
                <a:srgbClr val="FFFF00">
                  <a:alpha val="59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3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9224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25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26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27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9228" name="Rectangle 8"/>
          <p:cNvSpPr>
            <a:spLocks noChangeArrowheads="1"/>
          </p:cNvSpPr>
          <p:nvPr/>
        </p:nvSpPr>
        <p:spPr bwMode="auto">
          <a:xfrm>
            <a:off x="0" y="10636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BILATERAL AND UNILATERAL LAPLACE TRANSFORM</a:t>
            </a:r>
            <a:endParaRPr lang="en-US" sz="3200">
              <a:solidFill>
                <a:srgbClr val="333399"/>
              </a:solidFill>
              <a:latin typeface="Arial Black" pitchFamily="34" charset="0"/>
            </a:endParaRPr>
          </a:p>
        </p:txBody>
      </p:sp>
      <p:sp>
        <p:nvSpPr>
          <p:cNvPr id="9229" name="Rectangle 10"/>
          <p:cNvSpPr>
            <a:spLocks noChangeArrowheads="1"/>
          </p:cNvSpPr>
          <p:nvPr/>
        </p:nvSpPr>
        <p:spPr bwMode="auto">
          <a:xfrm>
            <a:off x="304800" y="609600"/>
            <a:ext cx="8458200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(t</a:t>
            </a:r>
            <a:r>
              <a:rPr lang="en-US" i="1">
                <a:latin typeface="Arial" pitchFamily="34" charset="0"/>
              </a:rPr>
              <a:t> )</a:t>
            </a:r>
            <a:r>
              <a:rPr lang="en-US" b="0">
                <a:latin typeface="Arial" pitchFamily="34" charset="0"/>
              </a:rPr>
              <a:t> be any given function that is defined for all time, </a:t>
            </a:r>
          </a:p>
          <a:p>
            <a:pPr>
              <a:spcBef>
                <a:spcPct val="50000"/>
              </a:spcBef>
            </a:pP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 i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 </a:t>
            </a:r>
            <a:r>
              <a:rPr lang="en-US" sz="32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</a:t>
            </a:r>
            <a:r>
              <a:rPr lang="en-US" b="0">
                <a:latin typeface="Arial" pitchFamily="34" charset="0"/>
              </a:rPr>
              <a:t> (i.e. from </a:t>
            </a:r>
            <a:r>
              <a:rPr lang="en-US" sz="3200" b="0">
                <a:solidFill>
                  <a:srgbClr val="333399"/>
                </a:solidFill>
                <a:latin typeface="Arial" pitchFamily="34" charset="0"/>
              </a:rPr>
              <a:t>−∞</a:t>
            </a:r>
            <a:r>
              <a:rPr lang="en-US" b="0">
                <a:latin typeface="Arial" pitchFamily="34" charset="0"/>
              </a:rPr>
              <a:t> to </a:t>
            </a:r>
            <a:r>
              <a:rPr lang="en-US" sz="3200" b="0">
                <a:solidFill>
                  <a:srgbClr val="333399"/>
                </a:solidFill>
                <a:latin typeface="Arial" pitchFamily="34" charset="0"/>
              </a:rPr>
              <a:t>+ ∞</a:t>
            </a:r>
            <a:r>
              <a:rPr lang="en-US" b="0">
                <a:latin typeface="Arial" pitchFamily="34" charset="0"/>
              </a:rPr>
              <a:t> ). 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If we multiply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with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exp(−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and if their integral from </a:t>
            </a:r>
          </a:p>
          <a:p>
            <a:pPr>
              <a:spcBef>
                <a:spcPct val="50000"/>
              </a:spcBef>
            </a:pP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= </a:t>
            </a:r>
            <a:r>
              <a:rPr lang="en-US" sz="3200">
                <a:solidFill>
                  <a:srgbClr val="333399"/>
                </a:solidFill>
                <a:latin typeface="Arial" pitchFamily="34" charset="0"/>
              </a:rPr>
              <a:t>−</a:t>
            </a:r>
            <a:r>
              <a:rPr lang="en-US" sz="3200" b="0">
                <a:solidFill>
                  <a:srgbClr val="333399"/>
                </a:solidFill>
                <a:latin typeface="Arial" pitchFamily="34" charset="0"/>
              </a:rPr>
              <a:t>∞</a:t>
            </a:r>
            <a:r>
              <a:rPr lang="en-US" sz="3200">
                <a:latin typeface="Arial" pitchFamily="34" charset="0"/>
              </a:rPr>
              <a:t> </a:t>
            </a:r>
            <a:r>
              <a:rPr lang="en-US" b="0">
                <a:latin typeface="Arial" pitchFamily="34" charset="0"/>
              </a:rPr>
              <a:t>to</a:t>
            </a:r>
            <a:r>
              <a:rPr lang="en-US">
                <a:latin typeface="Arial" pitchFamily="34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= </a:t>
            </a:r>
            <a:r>
              <a:rPr lang="en-US" sz="3200">
                <a:solidFill>
                  <a:srgbClr val="333399"/>
                </a:solidFill>
                <a:latin typeface="Arial" pitchFamily="34" charset="0"/>
              </a:rPr>
              <a:t>+</a:t>
            </a:r>
            <a:r>
              <a:rPr lang="en-US" sz="3200" b="0">
                <a:solidFill>
                  <a:srgbClr val="333399"/>
                </a:solidFill>
                <a:latin typeface="Arial" pitchFamily="34" charset="0"/>
              </a:rPr>
              <a:t>∞</a:t>
            </a:r>
            <a:r>
              <a:rPr lang="en-US" b="0">
                <a:latin typeface="Arial" pitchFamily="34" charset="0"/>
              </a:rPr>
              <a:t> exists, then the resulting function will be a function of the variable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 b="0">
                <a:latin typeface="Arial" pitchFamily="34" charset="0"/>
              </a:rPr>
              <a:t>, in which</a:t>
            </a: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304800" y="5105400"/>
            <a:ext cx="8675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is the mathematical definition of a bilateral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Laplace transform</a:t>
            </a:r>
            <a:r>
              <a:rPr lang="en-US" b="0">
                <a:latin typeface="Arial" pitchFamily="34" charset="0"/>
              </a:rPr>
              <a:t>.</a:t>
            </a:r>
          </a:p>
        </p:txBody>
      </p:sp>
      <p:graphicFrame>
        <p:nvGraphicFramePr>
          <p:cNvPr id="15" name="Object 17"/>
          <p:cNvGraphicFramePr>
            <a:graphicFrameLocks noChangeAspect="1"/>
          </p:cNvGraphicFramePr>
          <p:nvPr/>
        </p:nvGraphicFramePr>
        <p:xfrm>
          <a:off x="2057400" y="3429000"/>
          <a:ext cx="4435475" cy="1676400"/>
        </p:xfrm>
        <a:graphic>
          <a:graphicData uri="http://schemas.openxmlformats.org/presentationml/2006/ole">
            <p:oleObj spid="_x0000_s9218" name="Equation" r:id="rId4" imgW="1244520" imgH="46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0246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7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8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228600" y="1617663"/>
            <a:ext cx="8686800" cy="173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where,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(t )</a:t>
            </a:r>
            <a:r>
              <a:rPr lang="en-US" b="0">
                <a:latin typeface="Arial" pitchFamily="34" charset="0"/>
              </a:rPr>
              <a:t> is a non-causal signal of the time domain</a:t>
            </a:r>
            <a:r>
              <a:rPr lang="en-US" i="1">
                <a:latin typeface="Arial" pitchFamily="34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 b="0">
                <a:solidFill>
                  <a:srgbClr val="333399"/>
                </a:solidFill>
                <a:latin typeface="Arial" pitchFamily="34" charset="0"/>
              </a:rPr>
              <a:t>,</a:t>
            </a:r>
            <a:r>
              <a:rPr lang="en-US" b="0">
                <a:latin typeface="Arial" pitchFamily="34" charset="0"/>
              </a:rPr>
              <a:t> and the variable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 b="0" i="1">
                <a:latin typeface="Arial" pitchFamily="34" charset="0"/>
              </a:rPr>
              <a:t> </a:t>
            </a:r>
            <a:r>
              <a:rPr lang="en-US" b="0">
                <a:latin typeface="Arial" pitchFamily="34" charset="0"/>
              </a:rPr>
              <a:t>is a complex variable of the form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s=σ +jω</a:t>
            </a:r>
            <a:r>
              <a:rPr lang="en-US" b="0">
                <a:latin typeface="Arial" pitchFamily="34" charset="0"/>
              </a:rPr>
              <a:t> , with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σ</a:t>
            </a:r>
            <a:r>
              <a:rPr lang="en-US" b="0">
                <a:latin typeface="Arial" pitchFamily="34" charset="0"/>
              </a:rPr>
              <a:t> and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ω</a:t>
            </a:r>
            <a:r>
              <a:rPr lang="en-US" b="0">
                <a:latin typeface="Arial" pitchFamily="34" charset="0"/>
              </a:rPr>
              <a:t> the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real </a:t>
            </a:r>
            <a:r>
              <a:rPr lang="en-US" b="0">
                <a:latin typeface="Arial" pitchFamily="34" charset="0"/>
              </a:rPr>
              <a:t>and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imaginary</a:t>
            </a:r>
            <a:r>
              <a:rPr lang="en-US" b="0">
                <a:latin typeface="Arial" pitchFamily="34" charset="0"/>
              </a:rPr>
              <a:t> parts,respectively.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 When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σ = 0</a:t>
            </a:r>
            <a:r>
              <a:rPr lang="en-US">
                <a:latin typeface="Arial" pitchFamily="34" charset="0"/>
              </a:rPr>
              <a:t> ,   </a:t>
            </a:r>
            <a:r>
              <a:rPr lang="en-US">
                <a:latin typeface="Arial" pitchFamily="34" charset="0"/>
                <a:sym typeface="Symbol" pitchFamily="18" charset="2"/>
              </a:rPr>
              <a:t></a:t>
            </a:r>
            <a:r>
              <a:rPr lang="en-US">
                <a:latin typeface="Arial" pitchFamily="34" charset="0"/>
              </a:rPr>
              <a:t>  </a:t>
            </a:r>
            <a:r>
              <a:rPr lang="en-US" b="0">
                <a:latin typeface="Arial" pitchFamily="34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s= jω</a:t>
            </a:r>
            <a:r>
              <a:rPr lang="en-US" b="0">
                <a:latin typeface="Arial" pitchFamily="34" charset="0"/>
              </a:rPr>
              <a:t> , </a:t>
            </a: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381000" y="4906963"/>
            <a:ext cx="739140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 bilateral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Laplace transform</a:t>
            </a:r>
            <a:r>
              <a:rPr lang="en-US" b="0">
                <a:latin typeface="Arial" pitchFamily="34" charset="0"/>
              </a:rPr>
              <a:t> becomes the </a:t>
            </a:r>
            <a:r>
              <a:rPr lang="en-US" sz="2800">
                <a:solidFill>
                  <a:srgbClr val="CC00FF"/>
                </a:solidFill>
                <a:latin typeface="Arial" pitchFamily="34" charset="0"/>
              </a:rPr>
              <a:t>Fourier transform of </a:t>
            </a:r>
            <a:r>
              <a:rPr lang="en-US" sz="2800" i="1">
                <a:solidFill>
                  <a:srgbClr val="CC00FF"/>
                </a:solidFill>
                <a:latin typeface="Arial" pitchFamily="34" charset="0"/>
              </a:rPr>
              <a:t>f(t).</a:t>
            </a:r>
          </a:p>
        </p:txBody>
      </p:sp>
      <p:graphicFrame>
        <p:nvGraphicFramePr>
          <p:cNvPr id="15" name="Object 17"/>
          <p:cNvGraphicFramePr>
            <a:graphicFrameLocks noChangeAspect="1"/>
          </p:cNvGraphicFramePr>
          <p:nvPr/>
        </p:nvGraphicFramePr>
        <p:xfrm>
          <a:off x="1119188" y="-76200"/>
          <a:ext cx="6653212" cy="1676400"/>
        </p:xfrm>
        <a:graphic>
          <a:graphicData uri="http://schemas.openxmlformats.org/presentationml/2006/ole">
            <p:oleObj spid="_x0000_s10242" name="Equation" r:id="rId4" imgW="1866600" imgH="469800" progId="Equation.3">
              <p:embed/>
            </p:oleObj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125663" y="2971800"/>
          <a:ext cx="5113337" cy="1676400"/>
        </p:xfrm>
        <a:graphic>
          <a:graphicData uri="http://schemas.openxmlformats.org/presentationml/2006/ole">
            <p:oleObj spid="_x0000_s10243" name="Equation" r:id="rId5" imgW="1434960" imgH="46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 autoUpdateAnimBg="0"/>
      <p:bldP spid="6759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1272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4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6200" y="76200"/>
            <a:ext cx="91487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333399"/>
                </a:solidFill>
                <a:latin typeface="Arial Black" pitchFamily="34" charset="0"/>
              </a:rPr>
              <a:t>Unilateral Laplace transform, or simply, </a:t>
            </a:r>
          </a:p>
          <a:p>
            <a:r>
              <a:rPr lang="en-US" sz="3200" b="0">
                <a:solidFill>
                  <a:srgbClr val="333399"/>
                </a:solidFill>
                <a:latin typeface="Arial Black" pitchFamily="34" charset="0"/>
              </a:rPr>
              <a:t>the Laplace transform,</a:t>
            </a: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0" y="2286000"/>
            <a:ext cx="8839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EXAMPLE 1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Determine the Laplace transform of the causal function </a:t>
            </a:r>
            <a:r>
              <a:rPr lang="en-US" i="1">
                <a:latin typeface="Arial" pitchFamily="34" charset="0"/>
              </a:rPr>
              <a:t>f (t) = t</a:t>
            </a:r>
            <a:r>
              <a:rPr lang="en-US" b="0">
                <a:latin typeface="Arial" pitchFamily="34" charset="0"/>
              </a:rPr>
              <a:t>.</a:t>
            </a:r>
          </a:p>
        </p:txBody>
      </p:sp>
      <p:graphicFrame>
        <p:nvGraphicFramePr>
          <p:cNvPr id="2" name="Object 13"/>
          <p:cNvGraphicFramePr>
            <a:graphicFrameLocks noChangeAspect="1"/>
          </p:cNvGraphicFramePr>
          <p:nvPr/>
        </p:nvGraphicFramePr>
        <p:xfrm>
          <a:off x="1447800" y="1066800"/>
          <a:ext cx="6561138" cy="1722438"/>
        </p:xfrm>
        <a:graphic>
          <a:graphicData uri="http://schemas.openxmlformats.org/presentationml/2006/ole">
            <p:oleObj spid="_x0000_s11266" name="Equation" r:id="rId4" imgW="1841400" imgH="482400" progId="Equation.3">
              <p:embed/>
            </p:oleObj>
          </a:graphicData>
        </a:graphic>
      </p:graphicFrame>
      <p:graphicFrame>
        <p:nvGraphicFramePr>
          <p:cNvPr id="11278" name="Object 14"/>
          <p:cNvGraphicFramePr>
            <a:graphicFrameLocks noChangeAspect="1"/>
          </p:cNvGraphicFramePr>
          <p:nvPr/>
        </p:nvGraphicFramePr>
        <p:xfrm>
          <a:off x="533400" y="3352800"/>
          <a:ext cx="4659313" cy="1427163"/>
        </p:xfrm>
        <a:graphic>
          <a:graphicData uri="http://schemas.openxmlformats.org/presentationml/2006/ole">
            <p:oleObj spid="_x0000_s11267" name="Equation" r:id="rId5" imgW="1574640" imgH="482400" progId="Equation.3">
              <p:embed/>
            </p:oleObj>
          </a:graphicData>
        </a:graphic>
      </p:graphicFrame>
      <p:graphicFrame>
        <p:nvGraphicFramePr>
          <p:cNvPr id="11279" name="Object 15"/>
          <p:cNvGraphicFramePr>
            <a:graphicFrameLocks noChangeAspect="1"/>
          </p:cNvGraphicFramePr>
          <p:nvPr/>
        </p:nvGraphicFramePr>
        <p:xfrm>
          <a:off x="5181600" y="3276600"/>
          <a:ext cx="3683000" cy="1427163"/>
        </p:xfrm>
        <a:graphic>
          <a:graphicData uri="http://schemas.openxmlformats.org/presentationml/2006/ole">
            <p:oleObj spid="_x0000_s11268" name="Equation" r:id="rId6" imgW="1244520" imgH="482400" progId="Equation.3">
              <p:embed/>
            </p:oleObj>
          </a:graphicData>
        </a:graphic>
      </p:graphicFrame>
      <p:graphicFrame>
        <p:nvGraphicFramePr>
          <p:cNvPr id="11280" name="Object 16"/>
          <p:cNvGraphicFramePr>
            <a:graphicFrameLocks noChangeAspect="1"/>
          </p:cNvGraphicFramePr>
          <p:nvPr/>
        </p:nvGraphicFramePr>
        <p:xfrm>
          <a:off x="4724400" y="4800600"/>
          <a:ext cx="977900" cy="1165225"/>
        </p:xfrm>
        <a:graphic>
          <a:graphicData uri="http://schemas.openxmlformats.org/presentationml/2006/ole">
            <p:oleObj spid="_x0000_s11269" name="Equation" r:id="rId7" imgW="33012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3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2294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5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6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7" name="Rectangle 8"/>
          <p:cNvSpPr>
            <a:spLocks noChangeArrowheads="1"/>
          </p:cNvSpPr>
          <p:nvPr/>
        </p:nvSpPr>
        <p:spPr bwMode="auto">
          <a:xfrm>
            <a:off x="152400" y="762000"/>
            <a:ext cx="8991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There are a lot of useful properties of the Laplace transform that can sometimes allow one to solve a problem by inspection.</a:t>
            </a:r>
          </a:p>
        </p:txBody>
      </p:sp>
      <p:sp>
        <p:nvSpPr>
          <p:cNvPr id="12298" name="Rectangle 9"/>
          <p:cNvSpPr>
            <a:spLocks noChangeArrowheads="1"/>
          </p:cNvSpPr>
          <p:nvPr/>
        </p:nvSpPr>
        <p:spPr bwMode="auto">
          <a:xfrm>
            <a:off x="76200" y="180975"/>
            <a:ext cx="88677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333399"/>
                </a:solidFill>
                <a:latin typeface="Arial Black" pitchFamily="34" charset="0"/>
              </a:rPr>
              <a:t>PROPERTIES OF THE LAPLACE TRANSFORM</a:t>
            </a:r>
          </a:p>
        </p:txBody>
      </p:sp>
      <p:sp>
        <p:nvSpPr>
          <p:cNvPr id="68618" name="Rectangle 10"/>
          <p:cNvSpPr>
            <a:spLocks noChangeArrowheads="1"/>
          </p:cNvSpPr>
          <p:nvPr/>
        </p:nvSpPr>
        <p:spPr bwMode="auto">
          <a:xfrm>
            <a:off x="304800" y="1752600"/>
            <a:ext cx="203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rgbClr val="333399"/>
                </a:solidFill>
                <a:latin typeface="Arial Black" pitchFamily="34" charset="0"/>
              </a:rPr>
              <a:t>LINEARITY</a:t>
            </a:r>
          </a:p>
        </p:txBody>
      </p: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228600" y="2438400"/>
            <a:ext cx="8610600" cy="173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(t )</a:t>
            </a:r>
            <a:r>
              <a:rPr lang="en-US" b="0">
                <a:latin typeface="Arial" pitchFamily="34" charset="0"/>
              </a:rPr>
              <a:t> be any given function that is composed of two sub-functions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 i="1" baseline="-25000">
                <a:solidFill>
                  <a:srgbClr val="333399"/>
                </a:solidFill>
                <a:latin typeface="Arial" pitchFamily="34" charset="0"/>
              </a:rPr>
              <a:t> 1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(t )</a:t>
            </a:r>
            <a:r>
              <a:rPr lang="en-US" b="0">
                <a:latin typeface="Arial" pitchFamily="34" charset="0"/>
              </a:rPr>
              <a:t> and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 i="1" baseline="-25000">
                <a:solidFill>
                  <a:srgbClr val="333399"/>
                </a:solidFill>
                <a:latin typeface="Arial" pitchFamily="34" charset="0"/>
              </a:rPr>
              <a:t> 2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(t )</a:t>
            </a:r>
            <a:r>
              <a:rPr lang="en-US" b="0">
                <a:latin typeface="Arial" pitchFamily="34" charset="0"/>
              </a:rPr>
              <a:t> , in which the relationship </a:t>
            </a:r>
          </a:p>
          <a:p>
            <a:pPr>
              <a:spcBef>
                <a:spcPct val="50000"/>
              </a:spcBef>
            </a:pP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 i="1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(t )</a:t>
            </a:r>
            <a:r>
              <a:rPr lang="en-US" b="0">
                <a:latin typeface="Arial" pitchFamily="34" charset="0"/>
              </a:rPr>
              <a:t> =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 i="1" baseline="-25000">
                <a:solidFill>
                  <a:srgbClr val="333399"/>
                </a:solidFill>
                <a:latin typeface="Arial" pitchFamily="34" charset="0"/>
              </a:rPr>
              <a:t> 1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(t ) +</a:t>
            </a:r>
            <a:r>
              <a:rPr lang="en-US" b="0">
                <a:latin typeface="Arial" pitchFamily="34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 i="1" baseline="-25000">
                <a:solidFill>
                  <a:srgbClr val="333399"/>
                </a:solidFill>
                <a:latin typeface="Arial" pitchFamily="34" charset="0"/>
              </a:rPr>
              <a:t> 2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(t )</a:t>
            </a:r>
            <a:r>
              <a:rPr lang="en-US" b="0" i="1">
                <a:latin typeface="Arial" pitchFamily="34" charset="0"/>
              </a:rPr>
              <a:t> </a:t>
            </a:r>
            <a:r>
              <a:rPr lang="en-US" b="0">
                <a:latin typeface="Arial" pitchFamily="34" charset="0"/>
              </a:rPr>
              <a:t>exists. The Laplace transform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F(s)</a:t>
            </a:r>
            <a:r>
              <a:rPr lang="en-US" b="0">
                <a:latin typeface="Arial" pitchFamily="34" charset="0"/>
              </a:rPr>
              <a:t> of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(t )</a:t>
            </a:r>
            <a:r>
              <a:rPr lang="en-US" b="0">
                <a:latin typeface="Arial" pitchFamily="34" charset="0"/>
              </a:rPr>
              <a:t> then becomes</a:t>
            </a:r>
          </a:p>
        </p:txBody>
      </p:sp>
      <p:graphicFrame>
        <p:nvGraphicFramePr>
          <p:cNvPr id="12302" name="Object 14"/>
          <p:cNvGraphicFramePr>
            <a:graphicFrameLocks noChangeAspect="1"/>
          </p:cNvGraphicFramePr>
          <p:nvPr/>
        </p:nvGraphicFramePr>
        <p:xfrm>
          <a:off x="914400" y="4191000"/>
          <a:ext cx="7974013" cy="762000"/>
        </p:xfrm>
        <a:graphic>
          <a:graphicData uri="http://schemas.openxmlformats.org/presentationml/2006/ole">
            <p:oleObj spid="_x0000_s12290" name="Equation" r:id="rId4" imgW="2260440" imgH="215640" progId="Equation.3">
              <p:embed/>
            </p:oleObj>
          </a:graphicData>
        </a:graphic>
      </p:graphicFrame>
      <p:graphicFrame>
        <p:nvGraphicFramePr>
          <p:cNvPr id="12291" name="Object 15"/>
          <p:cNvGraphicFramePr>
            <a:graphicFrameLocks noChangeAspect="1"/>
          </p:cNvGraphicFramePr>
          <p:nvPr/>
        </p:nvGraphicFramePr>
        <p:xfrm>
          <a:off x="1752600" y="5486400"/>
          <a:ext cx="5867400" cy="815975"/>
        </p:xfrm>
        <a:graphic>
          <a:graphicData uri="http://schemas.openxmlformats.org/presentationml/2006/ole">
            <p:oleObj spid="_x0000_s12291" name="Equation" r:id="rId5" imgW="146016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8" grpId="0" autoUpdateAnimBg="0"/>
      <p:bldP spid="6861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3318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52400" y="890588"/>
            <a:ext cx="8763000" cy="139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(t )</a:t>
            </a:r>
            <a:r>
              <a:rPr lang="en-US" b="0">
                <a:latin typeface="Arial" pitchFamily="34" charset="0"/>
              </a:rPr>
              <a:t> be any signal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≥ 0</a:t>
            </a:r>
            <a:r>
              <a:rPr lang="en-US" b="0">
                <a:latin typeface="Arial" pitchFamily="34" charset="0"/>
              </a:rPr>
              <a:t> is satisfied.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 If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(t )</a:t>
            </a:r>
            <a:r>
              <a:rPr lang="en-US" b="0">
                <a:latin typeface="Arial" pitchFamily="34" charset="0"/>
              </a:rPr>
              <a:t> is transformable to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(s)</a:t>
            </a:r>
            <a:r>
              <a:rPr lang="en-US" b="0">
                <a:latin typeface="Arial" pitchFamily="34" charset="0"/>
              </a:rPr>
              <a:t> (i.e.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f (t) </a:t>
            </a:r>
            <a:r>
              <a:rPr lang="en-US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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F(s)</a:t>
            </a:r>
            <a:r>
              <a:rPr lang="en-US" b="0">
                <a:latin typeface="Arial" pitchFamily="34" charset="0"/>
              </a:rPr>
              <a:t> ), </a:t>
            </a:r>
          </a:p>
          <a:p>
            <a:pPr>
              <a:lnSpc>
                <a:spcPct val="30000"/>
              </a:lnSpc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then for any positive real number </a:t>
            </a:r>
            <a:r>
              <a:rPr lang="en-US" sz="3200" i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 </a:t>
            </a:r>
            <a:r>
              <a:rPr lang="en-US" b="0">
                <a:latin typeface="Arial" pitchFamily="34" charset="0"/>
              </a:rPr>
              <a:t> (i.e. </a:t>
            </a:r>
            <a:r>
              <a:rPr lang="en-US" sz="32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 </a:t>
            </a:r>
            <a:r>
              <a:rPr lang="en-US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 </a:t>
            </a:r>
            <a:r>
              <a:rPr lang="en-US" sz="32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</a:t>
            </a:r>
            <a:r>
              <a:rPr lang="en-US" b="0">
                <a:latin typeface="Arial" pitchFamily="34" charset="0"/>
              </a:rPr>
              <a:t> ),</a:t>
            </a: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52400" y="242888"/>
            <a:ext cx="3810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0" u="sng">
                <a:solidFill>
                  <a:srgbClr val="333399"/>
                </a:solidFill>
                <a:latin typeface="Arial Black" pitchFamily="34" charset="0"/>
              </a:rPr>
              <a:t>TIME SHIFTING</a:t>
            </a:r>
          </a:p>
        </p:txBody>
      </p:sp>
      <p:sp>
        <p:nvSpPr>
          <p:cNvPr id="13323" name="Rectangle 10"/>
          <p:cNvSpPr>
            <a:spLocks noChangeArrowheads="1"/>
          </p:cNvSpPr>
          <p:nvPr/>
        </p:nvSpPr>
        <p:spPr bwMode="auto">
          <a:xfrm>
            <a:off x="228600" y="3948113"/>
            <a:ext cx="86868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(t )</a:t>
            </a:r>
            <a:r>
              <a:rPr lang="en-US" b="0">
                <a:latin typeface="Arial" pitchFamily="34" charset="0"/>
              </a:rPr>
              <a:t> be any signal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≥ 0</a:t>
            </a:r>
            <a:r>
              <a:rPr lang="en-US" b="0">
                <a:latin typeface="Arial" pitchFamily="34" charset="0"/>
              </a:rPr>
              <a:t> is satisfied.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 If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f (t) </a:t>
            </a:r>
            <a:r>
              <a:rPr lang="en-US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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F(s)</a:t>
            </a:r>
            <a:r>
              <a:rPr lang="en-US" b="0">
                <a:latin typeface="Arial" pitchFamily="34" charset="0"/>
              </a:rPr>
              <a:t> exists, then</a:t>
            </a:r>
          </a:p>
        </p:txBody>
      </p:sp>
      <p:sp>
        <p:nvSpPr>
          <p:cNvPr id="13324" name="Rectangle 11"/>
          <p:cNvSpPr>
            <a:spLocks noChangeArrowheads="1"/>
          </p:cNvSpPr>
          <p:nvPr/>
        </p:nvSpPr>
        <p:spPr bwMode="auto">
          <a:xfrm>
            <a:off x="304800" y="3519488"/>
            <a:ext cx="38401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u="sng">
                <a:solidFill>
                  <a:srgbClr val="333399"/>
                </a:solidFill>
                <a:latin typeface="Arial Black" pitchFamily="34" charset="0"/>
              </a:rPr>
              <a:t>DOMAIN SHIFTING</a:t>
            </a:r>
          </a:p>
        </p:txBody>
      </p:sp>
      <p:graphicFrame>
        <p:nvGraphicFramePr>
          <p:cNvPr id="13314" name="Object 12"/>
          <p:cNvGraphicFramePr>
            <a:graphicFrameLocks noChangeAspect="1"/>
          </p:cNvGraphicFramePr>
          <p:nvPr/>
        </p:nvGraphicFramePr>
        <p:xfrm>
          <a:off x="1219200" y="2447925"/>
          <a:ext cx="6113463" cy="828675"/>
        </p:xfrm>
        <a:graphic>
          <a:graphicData uri="http://schemas.openxmlformats.org/presentationml/2006/ole">
            <p:oleObj spid="_x0000_s13314" name="Equation" r:id="rId4" imgW="1498320" imgH="203040" progId="Equation.3">
              <p:embed/>
            </p:oleObj>
          </a:graphicData>
        </a:graphic>
      </p:graphicFrame>
      <p:graphicFrame>
        <p:nvGraphicFramePr>
          <p:cNvPr id="13315" name="Object 13"/>
          <p:cNvGraphicFramePr>
            <a:graphicFrameLocks noChangeAspect="1"/>
          </p:cNvGraphicFramePr>
          <p:nvPr/>
        </p:nvGraphicFramePr>
        <p:xfrm>
          <a:off x="866775" y="5087938"/>
          <a:ext cx="6630988" cy="931862"/>
        </p:xfrm>
        <a:graphic>
          <a:graphicData uri="http://schemas.openxmlformats.org/presentationml/2006/ole">
            <p:oleObj spid="_x0000_s13315" name="Equation" r:id="rId5" imgW="16254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4343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4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5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6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14347" name="Rectangle 8"/>
          <p:cNvSpPr>
            <a:spLocks noChangeArrowheads="1"/>
          </p:cNvSpPr>
          <p:nvPr/>
        </p:nvSpPr>
        <p:spPr bwMode="auto">
          <a:xfrm>
            <a:off x="533400" y="609600"/>
            <a:ext cx="83058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(t )</a:t>
            </a:r>
            <a:r>
              <a:rPr lang="en-US" b="0">
                <a:latin typeface="Arial" pitchFamily="34" charset="0"/>
              </a:rPr>
              <a:t> be any signal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≥ 0</a:t>
            </a:r>
            <a:r>
              <a:rPr lang="en-US" b="0">
                <a:latin typeface="Arial" pitchFamily="34" charset="0"/>
              </a:rPr>
              <a:t> is satisfied.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If </a:t>
            </a:r>
            <a:r>
              <a:rPr lang="en-US" sz="2800" i="1">
                <a:solidFill>
                  <a:srgbClr val="333399"/>
                </a:solidFill>
                <a:latin typeface="Arial" pitchFamily="34" charset="0"/>
              </a:rPr>
              <a:t>f (t)↔F(s)</a:t>
            </a:r>
            <a:r>
              <a:rPr lang="en-US" b="0">
                <a:latin typeface="Arial" pitchFamily="34" charset="0"/>
              </a:rPr>
              <a:t> exists, then for any positive real number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a</a:t>
            </a:r>
            <a:r>
              <a:rPr lang="en-US" b="0" i="1">
                <a:latin typeface="Arial" pitchFamily="34" charset="0"/>
              </a:rPr>
              <a:t> </a:t>
            </a:r>
            <a:r>
              <a:rPr lang="en-US" b="0">
                <a:latin typeface="Arial" pitchFamily="34" charset="0"/>
              </a:rPr>
              <a:t>,.</a:t>
            </a:r>
          </a:p>
        </p:txBody>
      </p:sp>
      <p:sp>
        <p:nvSpPr>
          <p:cNvPr id="14348" name="Rectangle 9"/>
          <p:cNvSpPr>
            <a:spLocks noChangeArrowheads="1"/>
          </p:cNvSpPr>
          <p:nvPr/>
        </p:nvSpPr>
        <p:spPr bwMode="auto">
          <a:xfrm>
            <a:off x="228600" y="76200"/>
            <a:ext cx="30686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0" u="sng">
                <a:solidFill>
                  <a:srgbClr val="333399"/>
                </a:solidFill>
                <a:latin typeface="Arial Black" pitchFamily="34" charset="0"/>
              </a:rPr>
              <a:t>TIME SCALING</a:t>
            </a:r>
          </a:p>
        </p:txBody>
      </p:sp>
      <p:graphicFrame>
        <p:nvGraphicFramePr>
          <p:cNvPr id="14338" name="Object 10"/>
          <p:cNvGraphicFramePr>
            <a:graphicFrameLocks noChangeAspect="1"/>
          </p:cNvGraphicFramePr>
          <p:nvPr/>
        </p:nvGraphicFramePr>
        <p:xfrm>
          <a:off x="1970088" y="1447800"/>
          <a:ext cx="3668712" cy="1400175"/>
        </p:xfrm>
        <a:graphic>
          <a:graphicData uri="http://schemas.openxmlformats.org/presentationml/2006/ole">
            <p:oleObj spid="_x0000_s14338" name="Equation" r:id="rId4" imgW="1130040" imgH="431640" progId="Equation.3">
              <p:embed/>
            </p:oleObj>
          </a:graphicData>
        </a:graphic>
      </p:graphicFrame>
      <p:sp>
        <p:nvSpPr>
          <p:cNvPr id="14349" name="Rectangle 11"/>
          <p:cNvSpPr>
            <a:spLocks noChangeArrowheads="1"/>
          </p:cNvSpPr>
          <p:nvPr/>
        </p:nvSpPr>
        <p:spPr bwMode="auto">
          <a:xfrm>
            <a:off x="228600" y="3505200"/>
            <a:ext cx="891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be any signal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≥ 0</a:t>
            </a:r>
            <a:r>
              <a:rPr lang="en-US" b="0">
                <a:latin typeface="Arial" pitchFamily="34" charset="0"/>
              </a:rPr>
              <a:t> is satisfied. If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)↔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exists, then</a:t>
            </a:r>
          </a:p>
        </p:txBody>
      </p:sp>
      <p:sp>
        <p:nvSpPr>
          <p:cNvPr id="14350" name="Rectangle 12"/>
          <p:cNvSpPr>
            <a:spLocks noChangeArrowheads="1"/>
          </p:cNvSpPr>
          <p:nvPr/>
        </p:nvSpPr>
        <p:spPr bwMode="auto">
          <a:xfrm>
            <a:off x="228600" y="2986088"/>
            <a:ext cx="81486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0" u="sng">
                <a:solidFill>
                  <a:srgbClr val="333399"/>
                </a:solidFill>
                <a:latin typeface="Arial Black" pitchFamily="34" charset="0"/>
              </a:rPr>
              <a:t>DIFFERENTIATION IN THE TIME DOMAIN</a:t>
            </a:r>
          </a:p>
        </p:txBody>
      </p:sp>
      <p:graphicFrame>
        <p:nvGraphicFramePr>
          <p:cNvPr id="14339" name="Object 13"/>
          <p:cNvGraphicFramePr>
            <a:graphicFrameLocks noChangeAspect="1"/>
          </p:cNvGraphicFramePr>
          <p:nvPr/>
        </p:nvGraphicFramePr>
        <p:xfrm>
          <a:off x="304800" y="4224338"/>
          <a:ext cx="8077200" cy="1323975"/>
        </p:xfrm>
        <a:graphic>
          <a:graphicData uri="http://schemas.openxmlformats.org/presentationml/2006/ole">
            <p:oleObj spid="_x0000_s14339" name="Equation" r:id="rId5" imgW="2552400" imgH="419040" progId="Equation.3">
              <p:embed/>
            </p:oleObj>
          </a:graphicData>
        </a:graphic>
      </p:graphicFrame>
      <p:graphicFrame>
        <p:nvGraphicFramePr>
          <p:cNvPr id="14340" name="Object 14"/>
          <p:cNvGraphicFramePr>
            <a:graphicFrameLocks noChangeAspect="1"/>
          </p:cNvGraphicFramePr>
          <p:nvPr/>
        </p:nvGraphicFramePr>
        <p:xfrm>
          <a:off x="3581400" y="5410200"/>
          <a:ext cx="5181600" cy="839788"/>
        </p:xfrm>
        <a:graphic>
          <a:graphicData uri="http://schemas.openxmlformats.org/presentationml/2006/ole">
            <p:oleObj spid="_x0000_s14340" name="Equation" r:id="rId6" imgW="14094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971800"/>
            <a:ext cx="7448550" cy="2060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/>
              <a:t>Figure 1.1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Simplified description of a control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5366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7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8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9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15370" name="Rectangle 8"/>
          <p:cNvSpPr>
            <a:spLocks noChangeArrowheads="1"/>
          </p:cNvSpPr>
          <p:nvPr/>
        </p:nvSpPr>
        <p:spPr bwMode="auto">
          <a:xfrm>
            <a:off x="381000" y="762000"/>
            <a:ext cx="8382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be any signal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≥ 0</a:t>
            </a:r>
            <a:r>
              <a:rPr lang="en-US" b="0">
                <a:latin typeface="Arial" pitchFamily="34" charset="0"/>
              </a:rPr>
              <a:t> is satisfied. If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)↔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exists, then</a:t>
            </a:r>
          </a:p>
        </p:txBody>
      </p:sp>
      <p:sp>
        <p:nvSpPr>
          <p:cNvPr id="15371" name="Rectangle 9"/>
          <p:cNvSpPr>
            <a:spLocks noChangeArrowheads="1"/>
          </p:cNvSpPr>
          <p:nvPr/>
        </p:nvSpPr>
        <p:spPr bwMode="auto">
          <a:xfrm>
            <a:off x="304800" y="3810000"/>
            <a:ext cx="8839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be any signal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≥ 0</a:t>
            </a:r>
            <a:r>
              <a:rPr lang="en-US" b="0">
                <a:latin typeface="Arial" pitchFamily="34" charset="0"/>
              </a:rPr>
              <a:t> is satisfied. If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)↔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exists, then</a:t>
            </a:r>
          </a:p>
        </p:txBody>
      </p:sp>
      <p:sp>
        <p:nvSpPr>
          <p:cNvPr id="15372" name="Rectangle 10"/>
          <p:cNvSpPr>
            <a:spLocks noChangeArrowheads="1"/>
          </p:cNvSpPr>
          <p:nvPr/>
        </p:nvSpPr>
        <p:spPr bwMode="auto">
          <a:xfrm>
            <a:off x="381000" y="188913"/>
            <a:ext cx="73009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0" u="sng">
                <a:solidFill>
                  <a:srgbClr val="333399"/>
                </a:solidFill>
                <a:latin typeface="Arial Black" pitchFamily="34" charset="0"/>
              </a:rPr>
              <a:t>INTEGRATION IN THE TIME DOMAIN</a:t>
            </a:r>
          </a:p>
        </p:txBody>
      </p:sp>
      <p:sp>
        <p:nvSpPr>
          <p:cNvPr id="15373" name="Rectangle 11"/>
          <p:cNvSpPr>
            <a:spLocks noChangeArrowheads="1"/>
          </p:cNvSpPr>
          <p:nvPr/>
        </p:nvSpPr>
        <p:spPr bwMode="auto">
          <a:xfrm>
            <a:off x="304800" y="3313113"/>
            <a:ext cx="7378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u="sng">
                <a:solidFill>
                  <a:srgbClr val="333399"/>
                </a:solidFill>
                <a:latin typeface="Arial Black" pitchFamily="34" charset="0"/>
              </a:rPr>
              <a:t>DIFFERENTIATION IN THE </a:t>
            </a:r>
            <a:r>
              <a:rPr lang="en-US" sz="2800" b="0" i="1" u="sng">
                <a:solidFill>
                  <a:srgbClr val="333399"/>
                </a:solidFill>
                <a:latin typeface="Arial Black" pitchFamily="34" charset="0"/>
              </a:rPr>
              <a:t>s </a:t>
            </a:r>
            <a:r>
              <a:rPr lang="en-US" sz="2800" b="0" u="sng">
                <a:solidFill>
                  <a:srgbClr val="333399"/>
                </a:solidFill>
                <a:latin typeface="Arial Black" pitchFamily="34" charset="0"/>
              </a:rPr>
              <a:t>DOMAIN</a:t>
            </a:r>
          </a:p>
        </p:txBody>
      </p:sp>
      <p:graphicFrame>
        <p:nvGraphicFramePr>
          <p:cNvPr id="15362" name="Object 12"/>
          <p:cNvGraphicFramePr>
            <a:graphicFrameLocks noChangeAspect="1"/>
          </p:cNvGraphicFramePr>
          <p:nvPr/>
        </p:nvGraphicFramePr>
        <p:xfrm>
          <a:off x="2362200" y="1295400"/>
          <a:ext cx="4040188" cy="1565275"/>
        </p:xfrm>
        <a:graphic>
          <a:graphicData uri="http://schemas.openxmlformats.org/presentationml/2006/ole">
            <p:oleObj spid="_x0000_s15362" name="Equation" r:id="rId4" imgW="1244520" imgH="482400" progId="Equation.3">
              <p:embed/>
            </p:oleObj>
          </a:graphicData>
        </a:graphic>
      </p:graphicFrame>
      <p:graphicFrame>
        <p:nvGraphicFramePr>
          <p:cNvPr id="15363" name="Object 13"/>
          <p:cNvGraphicFramePr>
            <a:graphicFrameLocks noChangeAspect="1"/>
          </p:cNvGraphicFramePr>
          <p:nvPr/>
        </p:nvGraphicFramePr>
        <p:xfrm>
          <a:off x="1992313" y="4592638"/>
          <a:ext cx="4410075" cy="1358900"/>
        </p:xfrm>
        <a:graphic>
          <a:graphicData uri="http://schemas.openxmlformats.org/presentationml/2006/ole">
            <p:oleObj spid="_x0000_s15363" name="Equation" r:id="rId5" imgW="1358640" imgH="419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-39688"/>
            <a:ext cx="28908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u="sng">
                <a:solidFill>
                  <a:srgbClr val="333399"/>
                </a:solidFill>
                <a:latin typeface="Arial Black" pitchFamily="34" charset="0"/>
              </a:rPr>
              <a:t>MODULATION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304800" y="533400"/>
            <a:ext cx="8610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x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be any signal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≥ 0</a:t>
            </a:r>
            <a:r>
              <a:rPr lang="en-US" b="0">
                <a:latin typeface="Arial" pitchFamily="34" charset="0"/>
              </a:rPr>
              <a:t> is satisfied. If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)↔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exists, then for any real number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ω</a:t>
            </a:r>
            <a:r>
              <a:rPr lang="en-US" b="0">
                <a:latin typeface="Arial" pitchFamily="34" charset="0"/>
              </a:rPr>
              <a:t> ,</a:t>
            </a:r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304800" y="3367088"/>
            <a:ext cx="3149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u="sng">
                <a:solidFill>
                  <a:srgbClr val="333399"/>
                </a:solidFill>
                <a:latin typeface="Arial Black" pitchFamily="34" charset="0"/>
              </a:rPr>
              <a:t>CONVOLUTION</a:t>
            </a: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304800" y="3795713"/>
            <a:ext cx="86106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and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g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be any signals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≥ 0</a:t>
            </a:r>
            <a:r>
              <a:rPr lang="en-US" b="0">
                <a:latin typeface="Arial" pitchFamily="34" charset="0"/>
              </a:rPr>
              <a:t> is satisfied. 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If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 ↔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and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g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 ↔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G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exist, then</a:t>
            </a:r>
          </a:p>
        </p:txBody>
      </p:sp>
      <p:pic>
        <p:nvPicPr>
          <p:cNvPr id="51212" name="Picture 13"/>
          <p:cNvPicPr>
            <a:picLocks noChangeAspect="1" noChangeArrowheads="1"/>
          </p:cNvPicPr>
          <p:nvPr/>
        </p:nvPicPr>
        <p:blipFill>
          <a:blip r:embed="rId3" cstate="print"/>
          <a:srcRect r="1811"/>
          <a:stretch>
            <a:fillRect/>
          </a:stretch>
        </p:blipFill>
        <p:spPr bwMode="auto">
          <a:xfrm>
            <a:off x="1066800" y="4913313"/>
            <a:ext cx="6962775" cy="110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3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371600"/>
            <a:ext cx="5791200" cy="171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2228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29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0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228600" y="141288"/>
            <a:ext cx="59420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333399"/>
                </a:solidFill>
                <a:latin typeface="Arial Black" pitchFamily="34" charset="0"/>
              </a:rPr>
              <a:t>INITIAL VALUE THEOREM</a:t>
            </a:r>
          </a:p>
        </p:txBody>
      </p:sp>
      <p:sp>
        <p:nvSpPr>
          <p:cNvPr id="52232" name="Rectangle 9"/>
          <p:cNvSpPr>
            <a:spLocks noChangeArrowheads="1"/>
          </p:cNvSpPr>
          <p:nvPr/>
        </p:nvSpPr>
        <p:spPr bwMode="auto">
          <a:xfrm>
            <a:off x="152400" y="609600"/>
            <a:ext cx="89916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 initial value theorem is useful because it allows us to compute for the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initial value</a:t>
            </a:r>
            <a:r>
              <a:rPr lang="en-US" b="0">
                <a:latin typeface="Arial" pitchFamily="34" charset="0"/>
              </a:rPr>
              <a:t> of a signal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and </a:t>
            </a:r>
            <a:r>
              <a:rPr lang="en-US" b="0">
                <a:solidFill>
                  <a:srgbClr val="333399"/>
                </a:solidFill>
                <a:latin typeface="Arial" pitchFamily="34" charset="0"/>
              </a:rPr>
              <a:t>its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derivatives</a:t>
            </a:r>
            <a:r>
              <a:rPr lang="en-US" b="0">
                <a:latin typeface="Arial" pitchFamily="34" charset="0"/>
              </a:rPr>
              <a:t> </a:t>
            </a:r>
            <a:r>
              <a:rPr lang="en-US">
                <a:solidFill>
                  <a:srgbClr val="800080"/>
                </a:solidFill>
                <a:latin typeface="Arial" pitchFamily="34" charset="0"/>
              </a:rPr>
              <a:t>directly from the Laplace transform</a:t>
            </a:r>
            <a:r>
              <a:rPr lang="en-US" b="0">
                <a:latin typeface="Arial" pitchFamily="34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without having to 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find the inverse. 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be any signal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≥ 0</a:t>
            </a:r>
            <a:r>
              <a:rPr lang="en-US" b="0">
                <a:latin typeface="Arial" pitchFamily="34" charset="0"/>
              </a:rPr>
              <a:t> is satisfied.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Also, 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be infinitely differentiable on an interval around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(0+ ).</a:t>
            </a:r>
            <a:r>
              <a:rPr lang="en-US" b="0">
                <a:latin typeface="Arial" pitchFamily="34" charset="0"/>
              </a:rPr>
              <a:t> If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 ↔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 </a:t>
            </a:r>
            <a:r>
              <a:rPr lang="en-US" b="0">
                <a:latin typeface="Arial" pitchFamily="34" charset="0"/>
              </a:rPr>
              <a:t>exists, then</a:t>
            </a:r>
          </a:p>
        </p:txBody>
      </p:sp>
      <p:pic>
        <p:nvPicPr>
          <p:cNvPr id="5223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0"/>
            <a:ext cx="42672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11"/>
          <p:cNvPicPr>
            <a:picLocks noChangeAspect="1" noChangeArrowheads="1"/>
          </p:cNvPicPr>
          <p:nvPr/>
        </p:nvPicPr>
        <p:blipFill>
          <a:blip r:embed="rId4" cstate="print"/>
          <a:srcRect r="462"/>
          <a:stretch>
            <a:fillRect/>
          </a:stretch>
        </p:blipFill>
        <p:spPr bwMode="auto">
          <a:xfrm>
            <a:off x="4267200" y="3802063"/>
            <a:ext cx="4854575" cy="10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5" name="Rectangle 12"/>
          <p:cNvSpPr>
            <a:spLocks noChangeArrowheads="1"/>
          </p:cNvSpPr>
          <p:nvPr/>
        </p:nvSpPr>
        <p:spPr bwMode="auto">
          <a:xfrm>
            <a:off x="304800" y="5181600"/>
            <a:ext cx="891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>
                <a:latin typeface="Arial" pitchFamily="34" charset="0"/>
              </a:rPr>
              <a:t>The equation to the right is a more general form of the initial value theorem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3252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228600" y="141288"/>
            <a:ext cx="56022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333399"/>
                </a:solidFill>
                <a:latin typeface="Arial Black" pitchFamily="34" charset="0"/>
              </a:rPr>
              <a:t>FINAL VALUE THEOREM</a:t>
            </a:r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304800" y="838200"/>
            <a:ext cx="85344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 final value theorem is useful especially in </a:t>
            </a:r>
            <a:r>
              <a:rPr lang="en-US" b="0">
                <a:solidFill>
                  <a:srgbClr val="333399"/>
                </a:solidFill>
                <a:latin typeface="Arial" pitchFamily="34" charset="0"/>
              </a:rPr>
              <a:t>control theory</a:t>
            </a:r>
            <a:r>
              <a:rPr lang="en-US" b="0">
                <a:latin typeface="Arial" pitchFamily="34" charset="0"/>
              </a:rPr>
              <a:t>, where we may need to </a:t>
            </a:r>
            <a:r>
              <a:rPr lang="en-US">
                <a:solidFill>
                  <a:srgbClr val="800080"/>
                </a:solidFill>
                <a:latin typeface="Arial" pitchFamily="34" charset="0"/>
              </a:rPr>
              <a:t>find the final value of the output signal of the system without solving from the time-domain function</a:t>
            </a:r>
            <a:r>
              <a:rPr lang="en-US" b="0">
                <a:latin typeface="Arial" pitchFamily="34" charset="0"/>
              </a:rPr>
              <a:t>  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. Let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be any signal in which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≥ 0</a:t>
            </a:r>
            <a:r>
              <a:rPr lang="en-US" b="0">
                <a:latin typeface="Arial" pitchFamily="34" charset="0"/>
              </a:rPr>
              <a:t> is satisfied. If</a:t>
            </a:r>
          </a:p>
          <a:p>
            <a:pPr>
              <a:spcBef>
                <a:spcPct val="50000"/>
              </a:spcBef>
            </a:pP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 ↔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exists, then</a:t>
            </a:r>
          </a:p>
        </p:txBody>
      </p:sp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684588"/>
            <a:ext cx="6934200" cy="157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026"/>
          <p:cNvSpPr>
            <a:spLocks noChangeArrowheads="1"/>
          </p:cNvSpPr>
          <p:nvPr/>
        </p:nvSpPr>
        <p:spPr bwMode="auto">
          <a:xfrm>
            <a:off x="152400" y="1752600"/>
            <a:ext cx="8839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SOLUTION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 Laplace transform of the function</a:t>
            </a:r>
            <a:r>
              <a:rPr lang="en-US" b="0"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 = 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1</a:t>
            </a:r>
            <a:r>
              <a:rPr lang="en-US" b="0">
                <a:latin typeface="TimesNewRoman" charset="0"/>
              </a:rPr>
              <a:t> </a:t>
            </a:r>
            <a:r>
              <a:rPr lang="en-US" b="0">
                <a:latin typeface="Arial" pitchFamily="34" charset="0"/>
              </a:rPr>
              <a:t>is</a:t>
            </a:r>
          </a:p>
        </p:txBody>
      </p:sp>
      <p:sp>
        <p:nvSpPr>
          <p:cNvPr id="19461" name="Rectangle 1027"/>
          <p:cNvSpPr>
            <a:spLocks noChangeArrowheads="1"/>
          </p:cNvSpPr>
          <p:nvPr/>
        </p:nvSpPr>
        <p:spPr bwMode="auto">
          <a:xfrm>
            <a:off x="228600" y="228600"/>
            <a:ext cx="8610600" cy="122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0" i="1">
                <a:solidFill>
                  <a:srgbClr val="333399"/>
                </a:solidFill>
                <a:latin typeface="Arial Black" pitchFamily="34" charset="0"/>
              </a:rPr>
              <a:t>EXAMPLE 1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Determine the Laplace transform of the function</a:t>
            </a:r>
            <a:r>
              <a:rPr lang="en-US" b="0">
                <a:latin typeface="TimesNewRoman" charset="0"/>
              </a:rPr>
              <a:t> 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 = 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1</a:t>
            </a:r>
            <a:r>
              <a:rPr lang="en-US" b="0">
                <a:latin typeface="TimesNewRoman" charset="0"/>
              </a:rPr>
              <a:t>.</a:t>
            </a:r>
          </a:p>
        </p:txBody>
      </p:sp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601663" y="2819400"/>
          <a:ext cx="8085137" cy="1600200"/>
        </p:xfrm>
        <a:graphic>
          <a:graphicData uri="http://schemas.openxmlformats.org/presentationml/2006/ole">
            <p:oleObj spid="_x0000_s86018" name="Equation" r:id="rId3" imgW="2438280" imgH="482400" progId="Equation.3">
              <p:embed/>
            </p:oleObj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2209800" y="4267200"/>
          <a:ext cx="3328988" cy="1524000"/>
        </p:xfrm>
        <a:graphic>
          <a:graphicData uri="http://schemas.openxmlformats.org/presentationml/2006/ole">
            <p:oleObj spid="_x0000_s86019" name="Equation" r:id="rId4" imgW="1054080" imgH="482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026"/>
          <p:cNvSpPr>
            <a:spLocks noChangeArrowheads="1"/>
          </p:cNvSpPr>
          <p:nvPr/>
        </p:nvSpPr>
        <p:spPr bwMode="auto">
          <a:xfrm>
            <a:off x="152400" y="1524000"/>
            <a:ext cx="883920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SOLUTION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 Laplace transform of the function</a:t>
            </a:r>
            <a:r>
              <a:rPr lang="en-US" b="0">
                <a:latin typeface="TimesNewRoman" charset="0"/>
              </a:rPr>
              <a:t> </a:t>
            </a:r>
            <a:r>
              <a:rPr lang="en-US" sz="32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32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3200" i="1">
                <a:solidFill>
                  <a:srgbClr val="333399"/>
                </a:solidFill>
                <a:latin typeface="TimesNewRoman,Italic" charset="0"/>
              </a:rPr>
              <a:t>t</a:t>
            </a:r>
            <a:r>
              <a:rPr lang="en-US" sz="3200">
                <a:solidFill>
                  <a:srgbClr val="333399"/>
                </a:solidFill>
                <a:latin typeface="SymbolMT" charset="-95"/>
              </a:rPr>
              <a:t>) =</a:t>
            </a:r>
            <a:r>
              <a:rPr lang="en-US" sz="3200" i="1">
                <a:solidFill>
                  <a:srgbClr val="333399"/>
                </a:solidFill>
                <a:latin typeface="TimesNewRoman,Italic" charset="0"/>
              </a:rPr>
              <a:t>e</a:t>
            </a:r>
            <a:r>
              <a:rPr lang="en-US" sz="3200" i="1" baseline="30000">
                <a:solidFill>
                  <a:srgbClr val="333399"/>
                </a:solidFill>
                <a:latin typeface="TimesNewRoman,Italic" charset="0"/>
              </a:rPr>
              <a:t>kt </a:t>
            </a:r>
            <a:r>
              <a:rPr lang="en-US" b="0">
                <a:latin typeface="Arial" pitchFamily="34" charset="0"/>
              </a:rPr>
              <a:t>is</a:t>
            </a:r>
          </a:p>
        </p:txBody>
      </p:sp>
      <p:sp>
        <p:nvSpPr>
          <p:cNvPr id="20485" name="Rectangle 1027"/>
          <p:cNvSpPr>
            <a:spLocks noChangeArrowheads="1"/>
          </p:cNvSpPr>
          <p:nvPr/>
        </p:nvSpPr>
        <p:spPr bwMode="auto">
          <a:xfrm>
            <a:off x="228600" y="228600"/>
            <a:ext cx="8610600" cy="146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0" i="1">
                <a:solidFill>
                  <a:srgbClr val="333399"/>
                </a:solidFill>
                <a:latin typeface="Arial Black" pitchFamily="34" charset="0"/>
              </a:rPr>
              <a:t>EXAMPLE 2</a:t>
            </a:r>
          </a:p>
          <a:p>
            <a:pPr>
              <a:lnSpc>
                <a:spcPct val="20000"/>
              </a:lnSpc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Determine the Laplace transform of the function</a:t>
            </a:r>
            <a:r>
              <a:rPr lang="en-US" b="0">
                <a:latin typeface="TimesNewRoman" charset="0"/>
              </a:rPr>
              <a:t>  </a:t>
            </a:r>
            <a:r>
              <a:rPr lang="en-US" sz="32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32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3200" i="1">
                <a:solidFill>
                  <a:srgbClr val="333399"/>
                </a:solidFill>
                <a:latin typeface="TimesNewRoman,Italic" charset="0"/>
              </a:rPr>
              <a:t>t</a:t>
            </a:r>
            <a:r>
              <a:rPr lang="en-US" sz="3200">
                <a:solidFill>
                  <a:srgbClr val="333399"/>
                </a:solidFill>
                <a:latin typeface="SymbolMT" charset="-95"/>
              </a:rPr>
              <a:t>) =</a:t>
            </a:r>
            <a:r>
              <a:rPr lang="en-US" sz="3200" i="1">
                <a:solidFill>
                  <a:srgbClr val="333399"/>
                </a:solidFill>
                <a:latin typeface="TimesNewRoman,Italic" charset="0"/>
              </a:rPr>
              <a:t>e</a:t>
            </a:r>
            <a:r>
              <a:rPr lang="en-US" sz="3200" i="1" baseline="30000">
                <a:solidFill>
                  <a:srgbClr val="333399"/>
                </a:solidFill>
                <a:latin typeface="TimesNewRoman,Italic" charset="0"/>
              </a:rPr>
              <a:t>kt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TimesNewRoman" charset="0"/>
              </a:rPr>
              <a:t>.</a:t>
            </a:r>
          </a:p>
        </p:txBody>
      </p:sp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381000" y="2667000"/>
          <a:ext cx="8021638" cy="1524000"/>
        </p:xfrm>
        <a:graphic>
          <a:graphicData uri="http://schemas.openxmlformats.org/presentationml/2006/ole">
            <p:oleObj spid="_x0000_s87042" name="Equation" r:id="rId3" imgW="2539800" imgH="482400" progId="Equation.3">
              <p:embed/>
            </p:oleObj>
          </a:graphicData>
        </a:graphic>
      </p:graphicFrame>
      <p:graphicFrame>
        <p:nvGraphicFramePr>
          <p:cNvPr id="20487" name="Object 7"/>
          <p:cNvGraphicFramePr>
            <a:graphicFrameLocks noChangeAspect="1"/>
          </p:cNvGraphicFramePr>
          <p:nvPr/>
        </p:nvGraphicFramePr>
        <p:xfrm>
          <a:off x="1600200" y="4191000"/>
          <a:ext cx="5921375" cy="1600200"/>
        </p:xfrm>
        <a:graphic>
          <a:graphicData uri="http://schemas.openxmlformats.org/presentationml/2006/ole">
            <p:oleObj spid="_x0000_s87043" name="Equation" r:id="rId4" imgW="1879560" imgH="507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1027"/>
          <p:cNvSpPr>
            <a:spLocks noChangeArrowheads="1"/>
          </p:cNvSpPr>
          <p:nvPr/>
        </p:nvSpPr>
        <p:spPr bwMode="auto">
          <a:xfrm>
            <a:off x="228600" y="228600"/>
            <a:ext cx="8382000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0">
                <a:solidFill>
                  <a:srgbClr val="333399"/>
                </a:solidFill>
                <a:latin typeface="Arial Black" pitchFamily="34" charset="0"/>
              </a:rPr>
              <a:t>First shifting theorem: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If any function</a:t>
            </a:r>
            <a:r>
              <a:rPr lang="en-US" b="0">
                <a:solidFill>
                  <a:srgbClr val="333399"/>
                </a:solidFill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solidFill>
                  <a:srgbClr val="333399"/>
                </a:solidFill>
                <a:latin typeface="SymbolMT" charset="-95"/>
              </a:rPr>
              <a:t> </a:t>
            </a:r>
            <a:r>
              <a:rPr lang="en-US" b="0">
                <a:latin typeface="Arial" pitchFamily="34" charset="0"/>
              </a:rPr>
              <a:t>has a transform</a:t>
            </a:r>
            <a:r>
              <a:rPr lang="en-US" b="0">
                <a:solidFill>
                  <a:srgbClr val="333399"/>
                </a:solidFill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s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solidFill>
                  <a:srgbClr val="333399"/>
                </a:solidFill>
                <a:latin typeface="SymbolMT" charset="-95"/>
              </a:rPr>
              <a:t> </a:t>
            </a:r>
            <a:r>
              <a:rPr lang="en-US" b="0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b="0">
                <a:latin typeface="Arial" pitchFamily="34" charset="0"/>
              </a:rPr>
              <a:t>then the product</a:t>
            </a:r>
            <a:r>
              <a:rPr lang="en-US" b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b="0">
                <a:latin typeface="Arial" pitchFamily="34" charset="0"/>
              </a:rPr>
              <a:t>of</a:t>
            </a:r>
            <a:r>
              <a:rPr lang="en-US" b="0">
                <a:solidFill>
                  <a:srgbClr val="333399"/>
                </a:solidFill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solidFill>
                  <a:srgbClr val="333399"/>
                </a:solidFill>
                <a:latin typeface="SymbolMT" charset="-95"/>
              </a:rPr>
              <a:t> </a:t>
            </a:r>
            <a:r>
              <a:rPr lang="en-US" b="0">
                <a:latin typeface="Arial" pitchFamily="34" charset="0"/>
              </a:rPr>
              <a:t>and</a:t>
            </a:r>
            <a:r>
              <a:rPr lang="en-US" b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sz="3200" i="1">
                <a:solidFill>
                  <a:srgbClr val="333399"/>
                </a:solidFill>
                <a:latin typeface="TimesNewRoman,Italic" charset="0"/>
              </a:rPr>
              <a:t>e</a:t>
            </a:r>
            <a:r>
              <a:rPr lang="en-US" sz="3200" i="1" baseline="30000">
                <a:solidFill>
                  <a:srgbClr val="333399"/>
                </a:solidFill>
                <a:latin typeface="TimesNewRoman,Italic" charset="0"/>
              </a:rPr>
              <a:t>kt</a:t>
            </a:r>
            <a:r>
              <a:rPr lang="en-US" b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b="0">
                <a:latin typeface="Arial" pitchFamily="34" charset="0"/>
              </a:rPr>
              <a:t>has a transform</a:t>
            </a:r>
            <a:r>
              <a:rPr lang="en-US" b="0">
                <a:solidFill>
                  <a:srgbClr val="333399"/>
                </a:solidFill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s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−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k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solidFill>
                  <a:srgbClr val="333399"/>
                </a:solidFill>
                <a:latin typeface="TimesNewRoman" charset="0"/>
              </a:rPr>
              <a:t>, </a:t>
            </a:r>
            <a:r>
              <a:rPr lang="en-US" b="0">
                <a:latin typeface="Arial" pitchFamily="34" charset="0"/>
              </a:rPr>
              <a:t>that is</a:t>
            </a:r>
          </a:p>
        </p:txBody>
      </p:sp>
      <p:sp>
        <p:nvSpPr>
          <p:cNvPr id="21509" name="Rectangle 1031"/>
          <p:cNvSpPr>
            <a:spLocks noChangeArrowheads="1"/>
          </p:cNvSpPr>
          <p:nvPr/>
        </p:nvSpPr>
        <p:spPr bwMode="auto">
          <a:xfrm>
            <a:off x="228600" y="3124200"/>
            <a:ext cx="8521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If we take the </a:t>
            </a:r>
            <a:r>
              <a:rPr lang="en-US">
                <a:solidFill>
                  <a:srgbClr val="003300"/>
                </a:solidFill>
                <a:latin typeface="Arial" pitchFamily="34" charset="0"/>
              </a:rPr>
              <a:t>inverse</a:t>
            </a:r>
            <a:r>
              <a:rPr lang="en-US" b="0">
                <a:latin typeface="Arial" pitchFamily="34" charset="0"/>
              </a:rPr>
              <a:t> of both sides, the relationship becomes</a:t>
            </a:r>
          </a:p>
        </p:txBody>
      </p:sp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1676400" y="2057400"/>
          <a:ext cx="5486400" cy="949325"/>
        </p:xfrm>
        <a:graphic>
          <a:graphicData uri="http://schemas.openxmlformats.org/presentationml/2006/ole">
            <p:oleObj spid="_x0000_s88066" name="Equation" r:id="rId3" imgW="1320480" imgH="228600" progId="Equation.3">
              <p:embed/>
            </p:oleObj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1117600" y="3733800"/>
          <a:ext cx="6578600" cy="1066800"/>
        </p:xfrm>
        <a:graphic>
          <a:graphicData uri="http://schemas.openxmlformats.org/presentationml/2006/ole">
            <p:oleObj spid="_x0000_s88067" name="Equation" r:id="rId4" imgW="14094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Rectangle 8"/>
          <p:cNvSpPr>
            <a:spLocks noChangeArrowheads="1"/>
          </p:cNvSpPr>
          <p:nvPr/>
        </p:nvSpPr>
        <p:spPr bwMode="auto">
          <a:xfrm>
            <a:off x="152400" y="76200"/>
            <a:ext cx="8839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u="sng">
                <a:solidFill>
                  <a:srgbClr val="333399"/>
                </a:solidFill>
                <a:latin typeface="Arial Black" pitchFamily="34" charset="0"/>
              </a:rPr>
              <a:t>LAPLACE TRANSFORMATION OF INTEGRO-DIFFERENTIAL EQUATIONS</a:t>
            </a:r>
          </a:p>
        </p:txBody>
      </p:sp>
      <p:sp>
        <p:nvSpPr>
          <p:cNvPr id="59400" name="Rectangle 9"/>
          <p:cNvSpPr>
            <a:spLocks noChangeArrowheads="1"/>
          </p:cNvSpPr>
          <p:nvPr/>
        </p:nvSpPr>
        <p:spPr bwMode="auto">
          <a:xfrm>
            <a:off x="304800" y="1371600"/>
            <a:ext cx="84582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A useful method in solving for the solutions of differential equations and corresponding initial and boundary value problems is the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Laplace transformation method</a:t>
            </a:r>
            <a:r>
              <a:rPr lang="en-US" b="0">
                <a:latin typeface="Arial" pitchFamily="34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Laplace transforms reduce </a:t>
            </a:r>
            <a:r>
              <a:rPr lang="en-US" b="0" u="sng">
                <a:solidFill>
                  <a:srgbClr val="003300"/>
                </a:solidFill>
                <a:latin typeface="Arial" pitchFamily="34" charset="0"/>
              </a:rPr>
              <a:t>differential equation problems</a:t>
            </a:r>
            <a:r>
              <a:rPr lang="en-US" b="0" u="sng">
                <a:latin typeface="Arial" pitchFamily="34" charset="0"/>
              </a:rPr>
              <a:t> into </a:t>
            </a:r>
            <a:r>
              <a:rPr lang="en-US" b="0" u="sng">
                <a:solidFill>
                  <a:srgbClr val="993300"/>
                </a:solidFill>
                <a:latin typeface="Arial" pitchFamily="34" charset="0"/>
              </a:rPr>
              <a:t>algebraic problems</a:t>
            </a:r>
            <a:r>
              <a:rPr lang="en-US" b="0">
                <a:latin typeface="Arial" pitchFamily="34" charset="0"/>
              </a:rPr>
              <a:t>, which make this method much simpler than classical methods.</a:t>
            </a:r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228600" y="3962400"/>
            <a:ext cx="3886200" cy="1003300"/>
          </a:xfrm>
          <a:prstGeom prst="rect">
            <a:avLst/>
          </a:prstGeom>
          <a:solidFill>
            <a:srgbClr val="99CC00"/>
          </a:solidFill>
          <a:ln w="57150">
            <a:solidFill>
              <a:srgbClr val="00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003300"/>
                </a:solidFill>
                <a:latin typeface="Arial" pitchFamily="34" charset="0"/>
              </a:rPr>
              <a:t>Differential Equation Problems</a:t>
            </a:r>
          </a:p>
        </p:txBody>
      </p: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6096000" y="4038600"/>
            <a:ext cx="2286000" cy="1003300"/>
          </a:xfrm>
          <a:prstGeom prst="rect">
            <a:avLst/>
          </a:prstGeom>
          <a:solidFill>
            <a:srgbClr val="FFFF00"/>
          </a:solidFill>
          <a:ln w="57150">
            <a:solidFill>
              <a:srgbClr val="99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993300"/>
                </a:solidFill>
                <a:latin typeface="Arial" pitchFamily="34" charset="0"/>
              </a:rPr>
              <a:t>Algebraic Problems</a:t>
            </a:r>
          </a:p>
        </p:txBody>
      </p:sp>
      <p:sp>
        <p:nvSpPr>
          <p:cNvPr id="64525" name="Line 13"/>
          <p:cNvSpPr>
            <a:spLocks noChangeShapeType="1"/>
          </p:cNvSpPr>
          <p:nvPr/>
        </p:nvSpPr>
        <p:spPr bwMode="auto">
          <a:xfrm>
            <a:off x="4114800" y="4495800"/>
            <a:ext cx="1905000" cy="0"/>
          </a:xfrm>
          <a:prstGeom prst="line">
            <a:avLst/>
          </a:prstGeom>
          <a:noFill/>
          <a:ln w="76200">
            <a:pattFill prst="wdUpDiag">
              <a:fgClr>
                <a:srgbClr val="003300"/>
              </a:fgClr>
              <a:bgClr>
                <a:srgbClr val="993300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4526" name="Rectangle 14"/>
          <p:cNvSpPr>
            <a:spLocks noChangeArrowheads="1"/>
          </p:cNvSpPr>
          <p:nvPr/>
        </p:nvSpPr>
        <p:spPr bwMode="auto">
          <a:xfrm>
            <a:off x="152400" y="5181600"/>
            <a:ext cx="8991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Replaces </a:t>
            </a:r>
            <a:r>
              <a:rPr lang="en-US" u="sng">
                <a:solidFill>
                  <a:srgbClr val="003300"/>
                </a:solidFill>
                <a:latin typeface="Arial" pitchFamily="34" charset="0"/>
              </a:rPr>
              <a:t>operations of calculus</a:t>
            </a:r>
            <a:r>
              <a:rPr lang="en-US" b="0" u="sng">
                <a:latin typeface="Arial" pitchFamily="34" charset="0"/>
              </a:rPr>
              <a:t> </a:t>
            </a:r>
            <a:r>
              <a:rPr lang="en-US" b="0">
                <a:latin typeface="Arial" pitchFamily="34" charset="0"/>
              </a:rPr>
              <a:t>by</a:t>
            </a:r>
            <a:r>
              <a:rPr lang="en-US" b="0" u="sng">
                <a:latin typeface="Arial" pitchFamily="34" charset="0"/>
              </a:rPr>
              <a:t> </a:t>
            </a:r>
            <a:r>
              <a:rPr lang="en-US" u="sng">
                <a:solidFill>
                  <a:srgbClr val="993300"/>
                </a:solidFill>
                <a:latin typeface="Arial" pitchFamily="34" charset="0"/>
              </a:rPr>
              <a:t>operations of algebra</a:t>
            </a:r>
            <a:r>
              <a:rPr lang="en-US" b="0">
                <a:latin typeface="Arial" pitchFamily="34" charset="0"/>
              </a:rPr>
              <a:t> on transforms.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2" grpId="0" animBg="1" autoUpdateAnimBg="0"/>
      <p:bldP spid="64523" grpId="0" animBg="1" autoUpdateAnimBg="0"/>
      <p:bldP spid="64525" grpId="0" animBg="1"/>
      <p:bldP spid="6452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22535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8"/>
          <p:cNvSpPr>
            <a:spLocks noChangeArrowheads="1"/>
          </p:cNvSpPr>
          <p:nvPr/>
        </p:nvSpPr>
        <p:spPr bwMode="auto">
          <a:xfrm>
            <a:off x="304800" y="76200"/>
            <a:ext cx="841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TRANSFORMS OF DERIVATIVES AND INTEGRALS</a:t>
            </a:r>
          </a:p>
        </p:txBody>
      </p:sp>
      <p:sp>
        <p:nvSpPr>
          <p:cNvPr id="22539" name="Rectangle 9"/>
          <p:cNvSpPr>
            <a:spLocks noChangeArrowheads="1"/>
          </p:cNvSpPr>
          <p:nvPr/>
        </p:nvSpPr>
        <p:spPr bwMode="auto">
          <a:xfrm>
            <a:off x="152400" y="531813"/>
            <a:ext cx="89916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Suppose that a function</a:t>
            </a:r>
            <a:r>
              <a:rPr lang="en-US" b="0"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latin typeface="SymbolMT" charset="-95"/>
              </a:rPr>
              <a:t> </a:t>
            </a:r>
            <a:r>
              <a:rPr lang="en-US" b="0">
                <a:latin typeface="Arial" pitchFamily="34" charset="0"/>
              </a:rPr>
              <a:t>is continuous for all</a:t>
            </a:r>
            <a:r>
              <a:rPr lang="en-US" b="0"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≥ 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0</a:t>
            </a:r>
            <a:r>
              <a:rPr lang="en-US" b="0">
                <a:latin typeface="TimesNewRoman" charset="0"/>
              </a:rPr>
              <a:t> </a:t>
            </a:r>
            <a:r>
              <a:rPr lang="en-US" b="0">
                <a:latin typeface="Arial" pitchFamily="34" charset="0"/>
              </a:rPr>
              <a:t>and has a derivative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′(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latin typeface="SymbolMT" charset="-95"/>
              </a:rPr>
              <a:t> </a:t>
            </a:r>
            <a:r>
              <a:rPr lang="en-US" b="0">
                <a:latin typeface="Arial" pitchFamily="34" charset="0"/>
              </a:rPr>
              <a:t>that is piecewise continuous on every finite interval in the range</a:t>
            </a:r>
            <a:r>
              <a:rPr lang="en-US" b="0"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≥ 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0</a:t>
            </a:r>
            <a:r>
              <a:rPr lang="en-US" b="0">
                <a:latin typeface="TimesNewRoman" charset="0"/>
              </a:rPr>
              <a:t> . </a:t>
            </a:r>
          </a:p>
        </p:txBody>
      </p:sp>
      <p:sp>
        <p:nvSpPr>
          <p:cNvPr id="65547" name="Rectangle 11"/>
          <p:cNvSpPr>
            <a:spLocks noChangeArrowheads="1"/>
          </p:cNvSpPr>
          <p:nvPr/>
        </p:nvSpPr>
        <p:spPr bwMode="auto">
          <a:xfrm>
            <a:off x="152400" y="3352800"/>
            <a:ext cx="88392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Similarly for a derivative of any order</a:t>
            </a:r>
            <a:r>
              <a:rPr lang="en-US" b="0"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n</a:t>
            </a:r>
            <a:r>
              <a:rPr lang="en-US" b="0">
                <a:latin typeface="TimesNewRoman" charset="0"/>
              </a:rPr>
              <a:t>,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2800" i="1" baseline="30000">
                <a:solidFill>
                  <a:srgbClr val="333399"/>
                </a:solidFill>
                <a:latin typeface="TimesNewRoman,Italic" charset="0"/>
              </a:rPr>
              <a:t>n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latin typeface="SymbolMT" charset="-95"/>
              </a:rPr>
              <a:t> </a:t>
            </a:r>
            <a:r>
              <a:rPr lang="en-US" b="0">
                <a:latin typeface="TimesNewRoman" charset="0"/>
              </a:rPr>
              <a:t>, </a:t>
            </a:r>
            <a:r>
              <a:rPr lang="en-US" b="0">
                <a:latin typeface="Arial" pitchFamily="34" charset="0"/>
              </a:rPr>
              <a:t>the Laplace transform of the</a:t>
            </a:r>
            <a:r>
              <a:rPr lang="en-US" b="0"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n</a:t>
            </a:r>
            <a:r>
              <a:rPr lang="en-US" sz="2800" baseline="30000">
                <a:solidFill>
                  <a:srgbClr val="333399"/>
                </a:solidFill>
                <a:latin typeface="TimesNewRoman" charset="0"/>
              </a:rPr>
              <a:t>th</a:t>
            </a:r>
            <a:r>
              <a:rPr lang="en-US" b="0">
                <a:latin typeface="TimesNewRoman" charset="0"/>
              </a:rPr>
              <a:t>-</a:t>
            </a:r>
            <a:r>
              <a:rPr lang="en-US" b="0">
                <a:latin typeface="Arial" pitchFamily="34" charset="0"/>
              </a:rPr>
              <a:t>derivative</a:t>
            </a:r>
            <a:r>
              <a:rPr lang="en-US" b="0"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2800" i="1" baseline="30000">
                <a:solidFill>
                  <a:srgbClr val="333399"/>
                </a:solidFill>
                <a:latin typeface="TimesNewRoman,Italic" charset="0"/>
              </a:rPr>
              <a:t>n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latin typeface="SymbolMT" charset="-95"/>
              </a:rPr>
              <a:t> </a:t>
            </a:r>
            <a:r>
              <a:rPr lang="en-US" b="0">
                <a:latin typeface="Arial" pitchFamily="34" charset="0"/>
              </a:rPr>
              <a:t>is given by</a:t>
            </a: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174625" y="2057400"/>
            <a:ext cx="879633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Then the Laplace transform of the derivative</a:t>
            </a:r>
            <a:r>
              <a:rPr lang="en-US" b="0">
                <a:latin typeface="TimesNewRoman" charset="0"/>
              </a:rPr>
              <a:t>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′(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latin typeface="SymbolMT" charset="-95"/>
              </a:rPr>
              <a:t> </a:t>
            </a:r>
            <a:r>
              <a:rPr lang="en-US" b="0">
                <a:latin typeface="Arial" pitchFamily="34" charset="0"/>
              </a:rPr>
              <a:t>exists, that is</a:t>
            </a:r>
          </a:p>
        </p:txBody>
      </p:sp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2057400" y="2438400"/>
          <a:ext cx="5062538" cy="785813"/>
        </p:xfrm>
        <a:graphic>
          <a:graphicData uri="http://schemas.openxmlformats.org/presentationml/2006/ole">
            <p:oleObj spid="_x0000_s89090" name="Equation" r:id="rId4" imgW="1473120" imgH="228600" progId="Equation.3">
              <p:embed/>
            </p:oleObj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320675" y="4419600"/>
          <a:ext cx="8504238" cy="533400"/>
        </p:xfrm>
        <a:graphic>
          <a:graphicData uri="http://schemas.openxmlformats.org/presentationml/2006/ole">
            <p:oleObj spid="_x0000_s89091" name="Equation" r:id="rId5" imgW="3644640" imgH="228600" progId="Equation.3">
              <p:embed/>
            </p:oleObj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/>
        </p:nvGraphicFramePr>
        <p:xfrm>
          <a:off x="1947863" y="5181600"/>
          <a:ext cx="5367337" cy="1484313"/>
        </p:xfrm>
        <a:graphic>
          <a:graphicData uri="http://schemas.openxmlformats.org/presentationml/2006/ole">
            <p:oleObj spid="_x0000_s89092" name="Equation" r:id="rId6" imgW="156204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7" grpId="0" autoUpdateAnimBg="0"/>
      <p:bldP spid="65551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026"/>
          <p:cNvSpPr>
            <a:spLocks noChangeArrowheads="1"/>
          </p:cNvSpPr>
          <p:nvPr/>
        </p:nvSpPr>
        <p:spPr bwMode="auto">
          <a:xfrm>
            <a:off x="152400" y="2043113"/>
            <a:ext cx="88392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SOLUTION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RHS:</a:t>
            </a:r>
          </a:p>
        </p:txBody>
      </p:sp>
      <p:sp>
        <p:nvSpPr>
          <p:cNvPr id="23557" name="Rectangle 1027"/>
          <p:cNvSpPr>
            <a:spLocks noChangeArrowheads="1"/>
          </p:cNvSpPr>
          <p:nvPr/>
        </p:nvSpPr>
        <p:spPr bwMode="auto">
          <a:xfrm>
            <a:off x="228600" y="609600"/>
            <a:ext cx="86106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Determine the Laplace transform of differential equation</a:t>
            </a:r>
            <a:r>
              <a:rPr lang="en-US" b="0">
                <a:latin typeface="TimesNewRoman" charset="0"/>
              </a:rPr>
              <a:t> </a:t>
            </a:r>
            <a:r>
              <a:rPr lang="en-US" b="0">
                <a:latin typeface="Arial" pitchFamily="34" charset="0"/>
              </a:rPr>
              <a:t> </a:t>
            </a:r>
          </a:p>
          <a:p>
            <a:pPr>
              <a:lnSpc>
                <a:spcPct val="20000"/>
              </a:lnSpc>
              <a:spcBef>
                <a:spcPct val="50000"/>
              </a:spcBef>
            </a:pPr>
            <a:endParaRPr lang="en-US" b="0">
              <a:latin typeface="Arial" pitchFamily="34" charset="0"/>
            </a:endParaRPr>
          </a:p>
          <a:p>
            <a:pPr>
              <a:lnSpc>
                <a:spcPct val="20000"/>
              </a:lnSpc>
              <a:spcBef>
                <a:spcPct val="50000"/>
              </a:spcBef>
            </a:pP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y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′′+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2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y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′−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3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=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exp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2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t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latin typeface="SymbolMT" charset="-95"/>
              </a:rPr>
              <a:t> 		</a:t>
            </a:r>
            <a:r>
              <a:rPr lang="en-US" b="0">
                <a:latin typeface="TimesNewRoman" charset="0"/>
              </a:rPr>
              <a:t>for  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y 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0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 =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0</a:t>
            </a:r>
            <a:r>
              <a:rPr lang="en-US" b="0">
                <a:latin typeface="TimesNewRoman" charset="0"/>
              </a:rPr>
              <a:t> and 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y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′(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0</a:t>
            </a:r>
            <a:r>
              <a:rPr lang="en-US" sz="2800">
                <a:solidFill>
                  <a:srgbClr val="333399"/>
                </a:solidFill>
                <a:latin typeface="SymbolMT" charset="-95"/>
              </a:rPr>
              <a:t>) =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0.</a:t>
            </a:r>
            <a:r>
              <a:rPr lang="en-US" b="0">
                <a:latin typeface="TimesNewRoman" charset="0"/>
              </a:rPr>
              <a:t>  .</a:t>
            </a:r>
          </a:p>
        </p:txBody>
      </p:sp>
      <p:sp>
        <p:nvSpPr>
          <p:cNvPr id="23558" name="Rectangle 1030"/>
          <p:cNvSpPr>
            <a:spLocks noChangeArrowheads="1"/>
          </p:cNvSpPr>
          <p:nvPr/>
        </p:nvSpPr>
        <p:spPr bwMode="auto">
          <a:xfrm>
            <a:off x="228600" y="0"/>
            <a:ext cx="27590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0" i="1">
                <a:solidFill>
                  <a:srgbClr val="333399"/>
                </a:solidFill>
                <a:latin typeface="Arial Black" pitchFamily="34" charset="0"/>
              </a:rPr>
              <a:t>EXAMPLE 3</a:t>
            </a:r>
          </a:p>
        </p:txBody>
      </p:sp>
      <p:sp>
        <p:nvSpPr>
          <p:cNvPr id="111623" name="Rectangle 1031"/>
          <p:cNvSpPr>
            <a:spLocks noChangeArrowheads="1"/>
          </p:cNvSpPr>
          <p:nvPr/>
        </p:nvSpPr>
        <p:spPr bwMode="auto">
          <a:xfrm>
            <a:off x="228600" y="4267200"/>
            <a:ext cx="862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LHS:</a:t>
            </a:r>
          </a:p>
        </p:txBody>
      </p:sp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1447800" y="2590800"/>
          <a:ext cx="5791200" cy="1497013"/>
        </p:xfrm>
        <a:graphic>
          <a:graphicData uri="http://schemas.openxmlformats.org/presentationml/2006/ole">
            <p:oleObj spid="_x0000_s90114" name="Equation" r:id="rId3" imgW="1866600" imgH="482400" progId="Equation.3">
              <p:embed/>
            </p:oleObj>
          </a:graphicData>
        </a:graphic>
      </p:graphicFrame>
      <p:graphicFrame>
        <p:nvGraphicFramePr>
          <p:cNvPr id="23561" name="Object 9"/>
          <p:cNvGraphicFramePr>
            <a:graphicFrameLocks noChangeAspect="1"/>
          </p:cNvGraphicFramePr>
          <p:nvPr/>
        </p:nvGraphicFramePr>
        <p:xfrm>
          <a:off x="1066800" y="4343400"/>
          <a:ext cx="7580313" cy="1447800"/>
        </p:xfrm>
        <a:graphic>
          <a:graphicData uri="http://schemas.openxmlformats.org/presentationml/2006/ole">
            <p:oleObj spid="_x0000_s90115" name="Equation" r:id="rId4" imgW="226044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8" grpId="0" autoUpdateAnimBg="0"/>
      <p:bldP spid="11162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63" y="1898650"/>
            <a:ext cx="9050337" cy="4197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/>
              <a:t>Figure1.5</a:t>
            </a:r>
            <a:br>
              <a:rPr lang="en-US" b="1" smtClean="0"/>
            </a:br>
            <a:r>
              <a:rPr lang="en-US" smtClean="0"/>
              <a:t>Elevator input and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6"/>
          <p:cNvSpPr>
            <a:spLocks noChangeArrowheads="1"/>
          </p:cNvSpPr>
          <p:nvPr/>
        </p:nvSpPr>
        <p:spPr bwMode="auto">
          <a:xfrm>
            <a:off x="152400" y="1524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SOLUTION to Example 3 (Continued)</a:t>
            </a:r>
          </a:p>
        </p:txBody>
      </p:sp>
      <p:sp>
        <p:nvSpPr>
          <p:cNvPr id="112652" name="Rectangle 1036"/>
          <p:cNvSpPr>
            <a:spLocks noChangeArrowheads="1"/>
          </p:cNvSpPr>
          <p:nvPr/>
        </p:nvSpPr>
        <p:spPr bwMode="auto">
          <a:xfrm>
            <a:off x="228600" y="2819400"/>
            <a:ext cx="8523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Therefore, the Laplace transform of the differential equation is</a:t>
            </a:r>
          </a:p>
        </p:txBody>
      </p:sp>
      <p:graphicFrame>
        <p:nvGraphicFramePr>
          <p:cNvPr id="24584" name="Object 8"/>
          <p:cNvGraphicFramePr>
            <a:graphicFrameLocks noChangeAspect="1"/>
          </p:cNvGraphicFramePr>
          <p:nvPr/>
        </p:nvGraphicFramePr>
        <p:xfrm>
          <a:off x="1143000" y="685800"/>
          <a:ext cx="6367463" cy="609600"/>
        </p:xfrm>
        <a:graphic>
          <a:graphicData uri="http://schemas.openxmlformats.org/presentationml/2006/ole">
            <p:oleObj spid="_x0000_s91138" name="Equation" r:id="rId3" imgW="2387520" imgH="228600" progId="Equation.3">
              <p:embed/>
            </p:oleObj>
          </a:graphicData>
        </a:graphic>
      </p:graphicFrame>
      <p:graphicFrame>
        <p:nvGraphicFramePr>
          <p:cNvPr id="24585" name="Object 9"/>
          <p:cNvGraphicFramePr>
            <a:graphicFrameLocks noChangeAspect="1"/>
          </p:cNvGraphicFramePr>
          <p:nvPr/>
        </p:nvGraphicFramePr>
        <p:xfrm>
          <a:off x="1066800" y="1447800"/>
          <a:ext cx="6172200" cy="642938"/>
        </p:xfrm>
        <a:graphic>
          <a:graphicData uri="http://schemas.openxmlformats.org/presentationml/2006/ole">
            <p:oleObj spid="_x0000_s91139" name="Equation" r:id="rId4" imgW="2070000" imgH="215640" progId="Equation.3">
              <p:embed/>
            </p:oleObj>
          </a:graphicData>
        </a:graphic>
      </p:graphicFrame>
      <p:graphicFrame>
        <p:nvGraphicFramePr>
          <p:cNvPr id="24586" name="Object 10"/>
          <p:cNvGraphicFramePr>
            <a:graphicFrameLocks noChangeAspect="1"/>
          </p:cNvGraphicFramePr>
          <p:nvPr/>
        </p:nvGraphicFramePr>
        <p:xfrm>
          <a:off x="1295400" y="2105025"/>
          <a:ext cx="2590800" cy="638175"/>
        </p:xfrm>
        <a:graphic>
          <a:graphicData uri="http://schemas.openxmlformats.org/presentationml/2006/ole">
            <p:oleObj spid="_x0000_s91140" name="Equation" r:id="rId5" imgW="876240" imgH="215640" progId="Equation.3">
              <p:embed/>
            </p:oleObj>
          </a:graphicData>
        </a:graphic>
      </p:graphicFrame>
      <p:graphicFrame>
        <p:nvGraphicFramePr>
          <p:cNvPr id="24587" name="Object 11"/>
          <p:cNvGraphicFramePr>
            <a:graphicFrameLocks noChangeAspect="1"/>
          </p:cNvGraphicFramePr>
          <p:nvPr/>
        </p:nvGraphicFramePr>
        <p:xfrm>
          <a:off x="1066800" y="3276600"/>
          <a:ext cx="6483350" cy="2971800"/>
        </p:xfrm>
        <a:graphic>
          <a:graphicData uri="http://schemas.openxmlformats.org/presentationml/2006/ole">
            <p:oleObj spid="_x0000_s91141" name="Equation" r:id="rId6" imgW="2743200" imgH="12571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5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026"/>
          <p:cNvSpPr>
            <a:spLocks noChangeArrowheads="1"/>
          </p:cNvSpPr>
          <p:nvPr/>
        </p:nvSpPr>
        <p:spPr bwMode="auto">
          <a:xfrm>
            <a:off x="228600" y="549275"/>
            <a:ext cx="8686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If </a:t>
            </a:r>
            <a:r>
              <a:rPr lang="en-US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latin typeface="SymbolMT" charset="-95"/>
              </a:rPr>
              <a:t> </a:t>
            </a:r>
            <a:r>
              <a:rPr lang="en-US" b="0">
                <a:latin typeface="Arial" pitchFamily="34" charset="0"/>
              </a:rPr>
              <a:t>is a </a:t>
            </a:r>
            <a:r>
              <a:rPr lang="en-US" u="sng">
                <a:solidFill>
                  <a:srgbClr val="D60093"/>
                </a:solidFill>
                <a:latin typeface="Arial" pitchFamily="34" charset="0"/>
              </a:rPr>
              <a:t>piecewise continuous</a:t>
            </a:r>
            <a:r>
              <a:rPr lang="en-US" b="0">
                <a:latin typeface="Arial" pitchFamily="34" charset="0"/>
              </a:rPr>
              <a:t> function for any time</a:t>
            </a:r>
            <a:r>
              <a:rPr lang="en-US" b="0">
                <a:latin typeface="TimesNewRoman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>
                <a:solidFill>
                  <a:srgbClr val="333399"/>
                </a:solidFill>
                <a:latin typeface="SymbolMT" charset="-95"/>
              </a:rPr>
              <a:t>≥ </a:t>
            </a:r>
            <a:r>
              <a:rPr lang="en-US">
                <a:solidFill>
                  <a:srgbClr val="333399"/>
                </a:solidFill>
                <a:latin typeface="TimesNewRoman" charset="0"/>
              </a:rPr>
              <a:t>0</a:t>
            </a:r>
            <a:r>
              <a:rPr lang="en-US" b="0">
                <a:latin typeface="TimesNewRoman" charset="0"/>
              </a:rPr>
              <a:t> , </a:t>
            </a:r>
            <a:r>
              <a:rPr lang="en-US" b="0">
                <a:latin typeface="Arial" pitchFamily="34" charset="0"/>
              </a:rPr>
              <a:t>then the </a:t>
            </a:r>
            <a:r>
              <a:rPr lang="en-US" b="0">
                <a:solidFill>
                  <a:srgbClr val="333399"/>
                </a:solidFill>
                <a:latin typeface="Arial" pitchFamily="34" charset="0"/>
              </a:rPr>
              <a:t>Laplace transform</a:t>
            </a:r>
            <a:r>
              <a:rPr lang="en-US" b="0">
                <a:latin typeface="TimesNewRoman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i="1">
                <a:solidFill>
                  <a:srgbClr val="333399"/>
                </a:solidFill>
                <a:latin typeface="TimesNewRoman,Italic" charset="0"/>
              </a:rPr>
              <a:t>s</a:t>
            </a:r>
            <a:r>
              <a:rPr lang="en-US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latin typeface="SymbolMT" charset="-95"/>
              </a:rPr>
              <a:t> </a:t>
            </a:r>
            <a:r>
              <a:rPr lang="en-US" b="0">
                <a:latin typeface="Arial" pitchFamily="34" charset="0"/>
              </a:rPr>
              <a:t>of the original function</a:t>
            </a:r>
            <a:r>
              <a:rPr lang="en-US" b="0">
                <a:latin typeface="TimesNewRoman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TimesNewRoman,Italic" charset="0"/>
              </a:rPr>
              <a:t>f </a:t>
            </a:r>
            <a:r>
              <a:rPr lang="en-US">
                <a:solidFill>
                  <a:srgbClr val="333399"/>
                </a:solidFill>
                <a:latin typeface="SymbolMT" charset="-95"/>
              </a:rPr>
              <a:t>(</a:t>
            </a:r>
            <a:r>
              <a:rPr lang="en-US" i="1">
                <a:solidFill>
                  <a:srgbClr val="333399"/>
                </a:solidFill>
                <a:latin typeface="TimesNewRoman,Italic" charset="0"/>
              </a:rPr>
              <a:t>t </a:t>
            </a:r>
            <a:r>
              <a:rPr lang="en-US">
                <a:solidFill>
                  <a:srgbClr val="333399"/>
                </a:solidFill>
                <a:latin typeface="SymbolMT" charset="-95"/>
              </a:rPr>
              <a:t>)</a:t>
            </a:r>
            <a:r>
              <a:rPr lang="en-US" b="0">
                <a:latin typeface="SymbolMT" charset="-95"/>
              </a:rPr>
              <a:t> </a:t>
            </a:r>
            <a:r>
              <a:rPr lang="en-US" b="0">
                <a:latin typeface="TimesNewRoman" charset="0"/>
              </a:rPr>
              <a:t>is</a:t>
            </a:r>
          </a:p>
        </p:txBody>
      </p:sp>
      <p:sp>
        <p:nvSpPr>
          <p:cNvPr id="25605" name="Rectangle 1027"/>
          <p:cNvSpPr>
            <a:spLocks noChangeArrowheads="1"/>
          </p:cNvSpPr>
          <p:nvPr/>
        </p:nvSpPr>
        <p:spPr bwMode="auto">
          <a:xfrm>
            <a:off x="152400" y="0"/>
            <a:ext cx="71929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333399"/>
                </a:solidFill>
                <a:latin typeface="Arial Black" pitchFamily="34" charset="0"/>
              </a:rPr>
              <a:t>Piecewise Continuous</a:t>
            </a:r>
            <a:r>
              <a:rPr lang="en-US" sz="3200" b="0">
                <a:solidFill>
                  <a:srgbClr val="333399"/>
                </a:solidFill>
                <a:latin typeface="Arial Black" pitchFamily="34" charset="0"/>
              </a:rPr>
              <a:t> Function</a:t>
            </a:r>
          </a:p>
        </p:txBody>
      </p:sp>
      <p:graphicFrame>
        <p:nvGraphicFramePr>
          <p:cNvPr id="25602" name="Object 1024"/>
          <p:cNvGraphicFramePr>
            <a:graphicFrameLocks noChangeAspect="1"/>
          </p:cNvGraphicFramePr>
          <p:nvPr/>
        </p:nvGraphicFramePr>
        <p:xfrm>
          <a:off x="1752600" y="1400175"/>
          <a:ext cx="4616450" cy="1647825"/>
        </p:xfrm>
        <a:graphic>
          <a:graphicData uri="http://schemas.openxmlformats.org/presentationml/2006/ole">
            <p:oleObj spid="_x0000_s92162" name="Equation" r:id="rId3" imgW="1422360" imgH="507960" progId="Equation.3">
              <p:embed/>
            </p:oleObj>
          </a:graphicData>
        </a:graphic>
      </p:graphicFrame>
      <p:sp>
        <p:nvSpPr>
          <p:cNvPr id="25606" name="Rectangle 1030"/>
          <p:cNvSpPr>
            <a:spLocks noChangeArrowheads="1"/>
          </p:cNvSpPr>
          <p:nvPr/>
        </p:nvSpPr>
        <p:spPr bwMode="auto">
          <a:xfrm>
            <a:off x="152400" y="3429000"/>
            <a:ext cx="6842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or, if we take the inverse transform on both sides:</a:t>
            </a:r>
          </a:p>
        </p:txBody>
      </p:sp>
      <p:graphicFrame>
        <p:nvGraphicFramePr>
          <p:cNvPr id="25603" name="Object 1025"/>
          <p:cNvGraphicFramePr>
            <a:graphicFrameLocks noChangeAspect="1"/>
          </p:cNvGraphicFramePr>
          <p:nvPr/>
        </p:nvGraphicFramePr>
        <p:xfrm>
          <a:off x="1993900" y="3844925"/>
          <a:ext cx="4864100" cy="1565275"/>
        </p:xfrm>
        <a:graphic>
          <a:graphicData uri="http://schemas.openxmlformats.org/presentationml/2006/ole">
            <p:oleObj spid="_x0000_s92163" name="Equation" r:id="rId4" imgW="1498320" imgH="482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52400" y="1524000"/>
            <a:ext cx="8839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SOLUTION</a:t>
            </a:r>
          </a:p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The Laplace transform of the RHS, which is a unit-step function is</a:t>
            </a:r>
            <a:r>
              <a:rPr lang="en-US" b="0">
                <a:latin typeface="TimesNewRoman" charset="0"/>
              </a:rPr>
              <a:t> </a:t>
            </a:r>
            <a:r>
              <a:rPr lang="en-US" sz="2800">
                <a:solidFill>
                  <a:srgbClr val="333399"/>
                </a:solidFill>
                <a:latin typeface="TimesNewRoman" charset="0"/>
              </a:rPr>
              <a:t>1/</a:t>
            </a:r>
            <a:r>
              <a:rPr lang="en-US" sz="2800" i="1">
                <a:solidFill>
                  <a:srgbClr val="333399"/>
                </a:solidFill>
                <a:latin typeface="TimesNewRoman,Italic" charset="0"/>
              </a:rPr>
              <a:t>s</a:t>
            </a:r>
            <a:r>
              <a:rPr lang="en-US" b="0" i="1">
                <a:latin typeface="TimesNewRoman,Italic" charset="0"/>
              </a:rPr>
              <a:t> </a:t>
            </a:r>
            <a:r>
              <a:rPr lang="en-US" b="0">
                <a:latin typeface="TimesNewRoman" charset="0"/>
              </a:rPr>
              <a:t>. </a:t>
            </a:r>
            <a:r>
              <a:rPr lang="en-US" b="0">
                <a:latin typeface="Arial" pitchFamily="34" charset="0"/>
              </a:rPr>
              <a:t>For the LHS, the Laplace transform is as follows</a:t>
            </a:r>
          </a:p>
          <a:p>
            <a:pPr>
              <a:spcBef>
                <a:spcPct val="50000"/>
              </a:spcBef>
            </a:pPr>
            <a:endParaRPr lang="en-US" b="0">
              <a:latin typeface="Arial" pitchFamily="34" charset="0"/>
            </a:endParaRPr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auto">
          <a:xfrm>
            <a:off x="76200" y="457200"/>
            <a:ext cx="8991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Determine the Laplace transform of the integro-differential equation</a:t>
            </a:r>
            <a:r>
              <a:rPr lang="en-US" b="0">
                <a:latin typeface="TimesNewRoman" charset="0"/>
              </a:rPr>
              <a:t> </a:t>
            </a:r>
            <a:r>
              <a:rPr lang="en-US" b="0">
                <a:latin typeface="Arial" pitchFamily="34" charset="0"/>
              </a:rPr>
              <a:t> 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228600" y="0"/>
            <a:ext cx="27590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0" i="1">
                <a:solidFill>
                  <a:srgbClr val="333399"/>
                </a:solidFill>
                <a:latin typeface="Arial Black" pitchFamily="34" charset="0"/>
              </a:rPr>
              <a:t>EXAMPLE 4</a:t>
            </a:r>
          </a:p>
        </p:txBody>
      </p:sp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228600" y="3352800"/>
          <a:ext cx="8759825" cy="2286000"/>
        </p:xfrm>
        <a:graphic>
          <a:graphicData uri="http://schemas.openxmlformats.org/presentationml/2006/ole">
            <p:oleObj spid="_x0000_s93186" name="Equation" r:id="rId3" imgW="5206680" imgH="1358640" progId="Equation.3">
              <p:embed/>
            </p:oleObj>
          </a:graphicData>
        </a:graphic>
      </p:graphicFrame>
      <p:graphicFrame>
        <p:nvGraphicFramePr>
          <p:cNvPr id="26632" name="Object 8"/>
          <p:cNvGraphicFramePr>
            <a:graphicFrameLocks noChangeAspect="1"/>
          </p:cNvGraphicFramePr>
          <p:nvPr/>
        </p:nvGraphicFramePr>
        <p:xfrm>
          <a:off x="1447800" y="777875"/>
          <a:ext cx="7239000" cy="974725"/>
        </p:xfrm>
        <a:graphic>
          <a:graphicData uri="http://schemas.openxmlformats.org/presentationml/2006/ole">
            <p:oleObj spid="_x0000_s93187" name="Equation" r:id="rId4" imgW="3581280" imgH="482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52400" y="1524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SOLUTION to Example 4 (Continued)</a:t>
            </a:r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457200" y="914400"/>
          <a:ext cx="8382000" cy="3327400"/>
        </p:xfrm>
        <a:graphic>
          <a:graphicData uri="http://schemas.openxmlformats.org/presentationml/2006/ole">
            <p:oleObj spid="_x0000_s94210" name="Equation" r:id="rId3" imgW="3263760" imgH="12952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PRACTICE PROBLEMS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(Laplace Transform)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3" cstate="print">
            <a:lum bright="-26000" contrast="30000"/>
          </a:blip>
          <a:srcRect r="23276" b="46608"/>
          <a:stretch>
            <a:fillRect/>
          </a:stretch>
        </p:blipFill>
        <p:spPr bwMode="auto">
          <a:xfrm>
            <a:off x="304800" y="860425"/>
            <a:ext cx="8382000" cy="485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2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16393" name="Rectangle 8"/>
          <p:cNvSpPr>
            <a:spLocks noChangeArrowheads="1"/>
          </p:cNvSpPr>
          <p:nvPr/>
        </p:nvSpPr>
        <p:spPr bwMode="auto">
          <a:xfrm>
            <a:off x="228600" y="141288"/>
            <a:ext cx="84724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333399"/>
                </a:solidFill>
                <a:latin typeface="Arial Black" pitchFamily="34" charset="0"/>
              </a:rPr>
              <a:t>THE INVERSE-LAPLACE TRANSFORM</a:t>
            </a:r>
          </a:p>
        </p:txBody>
      </p:sp>
      <p:sp>
        <p:nvSpPr>
          <p:cNvPr id="16394" name="Rectangle 9"/>
          <p:cNvSpPr>
            <a:spLocks noChangeArrowheads="1"/>
          </p:cNvSpPr>
          <p:nvPr/>
        </p:nvSpPr>
        <p:spPr bwMode="auto">
          <a:xfrm>
            <a:off x="152400" y="609600"/>
            <a:ext cx="8758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By definition, the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inverse-Laplace transform</a:t>
            </a:r>
            <a:r>
              <a:rPr lang="en-US" b="0">
                <a:latin typeface="Arial" pitchFamily="34" charset="0"/>
              </a:rPr>
              <a:t> of a signal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is</a:t>
            </a:r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152400" y="3151188"/>
            <a:ext cx="8991600" cy="19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where, the integral is evaluated along the straight line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σ +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j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ω</a:t>
            </a:r>
            <a:r>
              <a:rPr lang="en-US" b="0">
                <a:latin typeface="Arial" pitchFamily="34" charset="0"/>
              </a:rPr>
              <a:t> in the complex plane from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σ −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j</a:t>
            </a:r>
            <a:r>
              <a:rPr lang="en-US" sz="3200" b="0">
                <a:solidFill>
                  <a:srgbClr val="333399"/>
                </a:solidFill>
                <a:latin typeface="Arial" pitchFamily="34" charset="0"/>
              </a:rPr>
              <a:t>∞</a:t>
            </a:r>
            <a:r>
              <a:rPr lang="en-US" b="0">
                <a:latin typeface="Arial" pitchFamily="34" charset="0"/>
              </a:rPr>
              <a:t> to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σ +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j</a:t>
            </a:r>
            <a:r>
              <a:rPr lang="en-US" sz="3200" b="0">
                <a:solidFill>
                  <a:srgbClr val="333399"/>
                </a:solidFill>
                <a:latin typeface="Arial" pitchFamily="34" charset="0"/>
              </a:rPr>
              <a:t>∞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,</a:t>
            </a:r>
            <a:r>
              <a:rPr lang="en-US" b="0">
                <a:latin typeface="Arial" pitchFamily="34" charset="0"/>
              </a:rPr>
              <a:t> where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σ</a:t>
            </a:r>
            <a:r>
              <a:rPr lang="en-US" b="0">
                <a:latin typeface="Arial" pitchFamily="34" charset="0"/>
              </a:rPr>
              <a:t> is </a:t>
            </a:r>
            <a:r>
              <a:rPr lang="en-US">
                <a:solidFill>
                  <a:srgbClr val="006600"/>
                </a:solidFill>
                <a:latin typeface="Arial" pitchFamily="34" charset="0"/>
              </a:rPr>
              <a:t>any FIXED real number</a:t>
            </a:r>
            <a:r>
              <a:rPr lang="en-US" b="0">
                <a:latin typeface="Arial" pitchFamily="34" charset="0"/>
              </a:rPr>
              <a:t> (i.e.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σ </a:t>
            </a:r>
            <a:r>
              <a:rPr lang="en-US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</a:t>
            </a:r>
            <a:r>
              <a:rPr lang="en-US" sz="32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</a:t>
            </a:r>
            <a:r>
              <a:rPr lang="en-US" b="0">
                <a:latin typeface="Arial" pitchFamily="34" charset="0"/>
              </a:rPr>
              <a:t>). Evaluation of the integral in this equation requires the use of </a:t>
            </a:r>
            <a:r>
              <a:rPr lang="en-US">
                <a:solidFill>
                  <a:srgbClr val="800080"/>
                </a:solidFill>
                <a:latin typeface="Arial" pitchFamily="34" charset="0"/>
              </a:rPr>
              <a:t>contour integration 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>
                <a:solidFill>
                  <a:srgbClr val="800080"/>
                </a:solidFill>
                <a:latin typeface="Arial" pitchFamily="34" charset="0"/>
              </a:rPr>
              <a:t>in the complex plane</a:t>
            </a:r>
            <a:r>
              <a:rPr lang="en-US" b="0">
                <a:latin typeface="Arial" pitchFamily="34" charset="0"/>
              </a:rPr>
              <a:t>, which is difficult to obtain.</a:t>
            </a:r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 flipV="1">
            <a:off x="7696200" y="4800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7010400" y="5715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Line 14"/>
          <p:cNvSpPr>
            <a:spLocks noChangeShapeType="1"/>
          </p:cNvSpPr>
          <p:nvPr/>
        </p:nvSpPr>
        <p:spPr bwMode="auto">
          <a:xfrm flipV="1">
            <a:off x="8458200" y="46482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7451725" y="4689475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8142288" y="5638800"/>
            <a:ext cx="3921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" pitchFamily="34" charset="0"/>
              </a:rPr>
              <a:t>σ</a:t>
            </a:r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077200" y="4267200"/>
            <a:ext cx="76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333399"/>
                </a:solidFill>
                <a:latin typeface="Arial" pitchFamily="34" charset="0"/>
              </a:rPr>
              <a:t>+∞</a:t>
            </a:r>
          </a:p>
        </p:txBody>
      </p:sp>
      <p:sp>
        <p:nvSpPr>
          <p:cNvPr id="59410" name="Rectangle 18"/>
          <p:cNvSpPr>
            <a:spLocks noChangeArrowheads="1"/>
          </p:cNvSpPr>
          <p:nvPr/>
        </p:nvSpPr>
        <p:spPr bwMode="auto">
          <a:xfrm>
            <a:off x="8516938" y="6049963"/>
            <a:ext cx="609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333399"/>
                </a:solidFill>
                <a:latin typeface="Arial" pitchFamily="34" charset="0"/>
              </a:rPr>
              <a:t>-∞</a:t>
            </a:r>
          </a:p>
        </p:txBody>
      </p:sp>
      <p:sp>
        <p:nvSpPr>
          <p:cNvPr id="59411" name="Rectangle 19"/>
          <p:cNvSpPr>
            <a:spLocks noChangeArrowheads="1"/>
          </p:cNvSpPr>
          <p:nvPr/>
        </p:nvSpPr>
        <p:spPr bwMode="auto">
          <a:xfrm>
            <a:off x="8636000" y="5711825"/>
            <a:ext cx="3857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pitchFamily="34" charset="0"/>
                <a:sym typeface="Symbol" pitchFamily="18" charset="2"/>
              </a:rPr>
              <a:t></a:t>
            </a:r>
          </a:p>
        </p:txBody>
      </p:sp>
      <p:graphicFrame>
        <p:nvGraphicFramePr>
          <p:cNvPr id="16386" name="Object 20"/>
          <p:cNvGraphicFramePr>
            <a:graphicFrameLocks noChangeAspect="1"/>
          </p:cNvGraphicFramePr>
          <p:nvPr/>
        </p:nvGraphicFramePr>
        <p:xfrm>
          <a:off x="1577975" y="1143000"/>
          <a:ext cx="5813425" cy="1905000"/>
        </p:xfrm>
        <a:graphic>
          <a:graphicData uri="http://schemas.openxmlformats.org/presentationml/2006/ole">
            <p:oleObj spid="_x0000_s16386" name="Equation" r:id="rId4" imgW="1511280" imgH="495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3" grpId="0" autoUpdateAnimBg="0"/>
      <p:bldP spid="59404" grpId="0" animBg="1"/>
      <p:bldP spid="59405" grpId="0" animBg="1"/>
      <p:bldP spid="59406" grpId="0" animBg="1"/>
      <p:bldP spid="59407" grpId="0" autoUpdateAnimBg="0"/>
      <p:bldP spid="59408" grpId="0" autoUpdateAnimBg="0"/>
      <p:bldP spid="59409" grpId="0" autoUpdateAnimBg="0"/>
      <p:bldP spid="59410" grpId="0" autoUpdateAnimBg="0"/>
      <p:bldP spid="59411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7413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76200" y="0"/>
            <a:ext cx="9067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Since the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Laplace transform</a:t>
            </a:r>
            <a:r>
              <a:rPr lang="en-US" b="0">
                <a:latin typeface="Arial" pitchFamily="34" charset="0"/>
              </a:rPr>
              <a:t> of a system can be expressed as a </a:t>
            </a:r>
            <a:r>
              <a:rPr lang="en-US" b="0">
                <a:solidFill>
                  <a:srgbClr val="CC3399"/>
                </a:solidFill>
                <a:latin typeface="Arial" pitchFamily="34" charset="0"/>
              </a:rPr>
              <a:t>ratio </a:t>
            </a:r>
            <a:r>
              <a:rPr lang="en-US" b="0">
                <a:latin typeface="Arial" pitchFamily="34" charset="0"/>
              </a:rPr>
              <a:t>of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 </a:t>
            </a:r>
            <a:r>
              <a:rPr lang="en-US" b="0">
                <a:latin typeface="Arial" pitchFamily="34" charset="0"/>
              </a:rPr>
              <a:t>polynomials, in which</a:t>
            </a: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457200" y="2438400"/>
            <a:ext cx="8382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where,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and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D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b="0">
                <a:latin typeface="Arial" pitchFamily="34" charset="0"/>
              </a:rPr>
              <a:t> are the </a:t>
            </a:r>
            <a:r>
              <a:rPr lang="en-US">
                <a:solidFill>
                  <a:srgbClr val="800080"/>
                </a:solidFill>
                <a:latin typeface="Arial" pitchFamily="34" charset="0"/>
              </a:rPr>
              <a:t>numerator</a:t>
            </a:r>
            <a:r>
              <a:rPr lang="en-US" b="0">
                <a:latin typeface="Arial" pitchFamily="34" charset="0"/>
              </a:rPr>
              <a:t> and </a:t>
            </a:r>
            <a:r>
              <a:rPr lang="en-US">
                <a:solidFill>
                  <a:srgbClr val="800080"/>
                </a:solidFill>
                <a:latin typeface="Arial" pitchFamily="34" charset="0"/>
              </a:rPr>
              <a:t>denominator</a:t>
            </a:r>
            <a:r>
              <a:rPr lang="en-US" b="0">
                <a:latin typeface="Arial" pitchFamily="34" charset="0"/>
              </a:rPr>
              <a:t> 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s </a:t>
            </a:r>
            <a:r>
              <a:rPr lang="en-US">
                <a:solidFill>
                  <a:srgbClr val="800080"/>
                </a:solidFill>
                <a:latin typeface="Arial" pitchFamily="34" charset="0"/>
              </a:rPr>
              <a:t>polynomials</a:t>
            </a:r>
            <a:r>
              <a:rPr lang="en-US" b="0">
                <a:latin typeface="Arial" pitchFamily="34" charset="0"/>
              </a:rPr>
              <a:t>, respectively. </a:t>
            </a:r>
          </a:p>
        </p:txBody>
      </p:sp>
      <p:graphicFrame>
        <p:nvGraphicFramePr>
          <p:cNvPr id="17410" name="Object 10"/>
          <p:cNvGraphicFramePr>
            <a:graphicFrameLocks noChangeAspect="1"/>
          </p:cNvGraphicFramePr>
          <p:nvPr/>
        </p:nvGraphicFramePr>
        <p:xfrm>
          <a:off x="2819400" y="838200"/>
          <a:ext cx="2760663" cy="1358900"/>
        </p:xfrm>
        <a:graphic>
          <a:graphicData uri="http://schemas.openxmlformats.org/presentationml/2006/ole">
            <p:oleObj spid="_x0000_s17410" name="Equation" r:id="rId4" imgW="850680" imgH="419040" progId="Equation.3">
              <p:embed/>
            </p:oleObj>
          </a:graphicData>
        </a:graphic>
      </p:graphicFrame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381000" y="3505200"/>
            <a:ext cx="8458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We can therefore expand the ratio by using </a:t>
            </a:r>
            <a:r>
              <a:rPr lang="en-US" i="1">
                <a:solidFill>
                  <a:srgbClr val="006600"/>
                </a:solidFill>
                <a:latin typeface="Arial" pitchFamily="34" charset="0"/>
              </a:rPr>
              <a:t>partial fraction expansion techniques</a:t>
            </a:r>
            <a:r>
              <a:rPr lang="en-US" b="0">
                <a:latin typeface="Arial" pitchFamily="34" charset="0"/>
              </a:rPr>
              <a:t>, </a:t>
            </a:r>
            <a:r>
              <a:rPr lang="en-US" b="0">
                <a:solidFill>
                  <a:srgbClr val="800080"/>
                </a:solidFill>
                <a:latin typeface="Arial" pitchFamily="34" charset="0"/>
              </a:rPr>
              <a:t>which is easier than performing</a:t>
            </a:r>
            <a:r>
              <a:rPr lang="en-US" b="0">
                <a:latin typeface="Arial" pitchFamily="34" charset="0"/>
              </a:rPr>
              <a:t> </a:t>
            </a:r>
            <a:r>
              <a:rPr lang="en-US" i="1">
                <a:solidFill>
                  <a:srgbClr val="006600"/>
                </a:solidFill>
                <a:latin typeface="Arial" pitchFamily="34" charset="0"/>
              </a:rPr>
              <a:t>contour integration</a:t>
            </a:r>
            <a:r>
              <a:rPr lang="en-US" b="0">
                <a:latin typeface="Arial" pitchFamily="34" charset="0"/>
              </a:rPr>
              <a:t>. 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304800" y="4876800"/>
            <a:ext cx="8534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latin typeface="Arial" pitchFamily="34" charset="0"/>
              </a:rPr>
              <a:t>Once the partial fraction expansion is obtained, the inverse-Laplace transform can then be obtained by using the Laplace transforms table in </a:t>
            </a:r>
            <a:r>
              <a:rPr lang="en-US" b="0" i="1">
                <a:solidFill>
                  <a:srgbClr val="FF0000"/>
                </a:solidFill>
                <a:latin typeface="Arial" pitchFamily="34" charset="0"/>
              </a:rPr>
              <a:t>Appendix A.(Dorf &amp; Bishop page799)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7" grpId="0" autoUpdateAnimBg="0"/>
      <p:bldP spid="6042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8437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18441" name="Rectangle 8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rgbClr val="800080"/>
                </a:solidFill>
                <a:latin typeface="Arial Black" pitchFamily="34" charset="0"/>
              </a:rPr>
              <a:t>Partial Fraction Expansion</a:t>
            </a:r>
          </a:p>
          <a:p>
            <a:pPr eaLnBrk="0" hangingPunct="0"/>
            <a:endParaRPr lang="en-US" sz="3200" b="0">
              <a:solidFill>
                <a:srgbClr val="800080"/>
              </a:solidFill>
              <a:latin typeface="Arial Black" pitchFamily="34" charset="0"/>
            </a:endParaRPr>
          </a:p>
        </p:txBody>
      </p:sp>
      <p:sp>
        <p:nvSpPr>
          <p:cNvPr id="18442" name="Rectangle 9"/>
          <p:cNvSpPr>
            <a:spLocks noChangeArrowheads="1"/>
          </p:cNvSpPr>
          <p:nvPr/>
        </p:nvSpPr>
        <p:spPr bwMode="auto">
          <a:xfrm>
            <a:off x="381000" y="685800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latin typeface="Arial" pitchFamily="34" charset="0"/>
              </a:rPr>
              <a:t>The method of partial fraction expansion, in which a ratio of polynomials can be split into a sum of small polynomials. </a:t>
            </a:r>
          </a:p>
        </p:txBody>
      </p:sp>
      <p:sp>
        <p:nvSpPr>
          <p:cNvPr id="18443" name="Rectangle 10"/>
          <p:cNvSpPr>
            <a:spLocks noChangeArrowheads="1"/>
          </p:cNvSpPr>
          <p:nvPr/>
        </p:nvSpPr>
        <p:spPr bwMode="auto">
          <a:xfrm>
            <a:off x="228600" y="1600200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>
                <a:solidFill>
                  <a:srgbClr val="006600"/>
                </a:solidFill>
                <a:latin typeface="Arial" pitchFamily="34" charset="0"/>
              </a:rPr>
              <a:t>Here's an example of one ratio being split into a sum of three simpler ratios: </a:t>
            </a:r>
          </a:p>
        </p:txBody>
      </p:sp>
      <p:graphicFrame>
        <p:nvGraphicFramePr>
          <p:cNvPr id="18434" name="Object 12"/>
          <p:cNvGraphicFramePr>
            <a:graphicFrameLocks noChangeAspect="1"/>
          </p:cNvGraphicFramePr>
          <p:nvPr/>
        </p:nvGraphicFramePr>
        <p:xfrm>
          <a:off x="1293813" y="2560638"/>
          <a:ext cx="6251575" cy="2544762"/>
        </p:xfrm>
        <a:graphic>
          <a:graphicData uri="http://schemas.openxmlformats.org/presentationml/2006/ole">
            <p:oleObj spid="_x0000_s18434" name="Equation" r:id="rId4" imgW="2120760" imgH="863280" progId="Equation.3">
              <p:embed/>
            </p:oleObj>
          </a:graphicData>
        </a:graphic>
      </p:graphicFrame>
      <p:sp>
        <p:nvSpPr>
          <p:cNvPr id="18444" name="Rectangle 14"/>
          <p:cNvSpPr>
            <a:spLocks noChangeArrowheads="1"/>
          </p:cNvSpPr>
          <p:nvPr/>
        </p:nvSpPr>
        <p:spPr bwMode="auto">
          <a:xfrm>
            <a:off x="2174875" y="5426075"/>
            <a:ext cx="5902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</a:rPr>
              <a:t>CHECK:</a:t>
            </a:r>
          </a:p>
          <a:p>
            <a:r>
              <a:rPr lang="en-US">
                <a:solidFill>
                  <a:srgbClr val="0066FF"/>
                </a:solidFill>
                <a:latin typeface="Comic Sans MS" pitchFamily="66" charset="0"/>
              </a:rPr>
              <a:t>http://cnx.org/content/m2111/latest/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4276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333399"/>
                </a:solidFill>
                <a:latin typeface="Arial Black" pitchFamily="34" charset="0"/>
              </a:rPr>
              <a:t>Finding Partial Fractions in Matlab</a:t>
            </a:r>
          </a:p>
          <a:p>
            <a:pPr eaLnBrk="0" hangingPunct="0"/>
            <a:endParaRPr lang="en-US" sz="3200" b="0">
              <a:solidFill>
                <a:srgbClr val="333399"/>
              </a:solidFill>
              <a:latin typeface="Arial Black" pitchFamily="34" charset="0"/>
            </a:endParaRPr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304800" y="533400"/>
            <a:ext cx="85344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latin typeface="Arial" pitchFamily="34" charset="0"/>
              </a:rPr>
              <a:t>Matlab can be a useful tool in finding partial fraction expansions when the ratios become too unwieldy to expand by hand. </a:t>
            </a:r>
          </a:p>
          <a:p>
            <a:r>
              <a:rPr lang="en-US" b="0">
                <a:latin typeface="Arial" pitchFamily="34" charset="0"/>
              </a:rPr>
              <a:t>It can handle symbolic variables. For example, if you type </a:t>
            </a:r>
            <a:r>
              <a:rPr lang="en-US">
                <a:latin typeface="Arial" pitchFamily="34" charset="0"/>
              </a:rPr>
              <a:t>“</a:t>
            </a:r>
            <a:r>
              <a:rPr lang="en-US">
                <a:solidFill>
                  <a:srgbClr val="FF0000"/>
                </a:solidFill>
                <a:latin typeface="Arial" pitchFamily="34" charset="0"/>
              </a:rPr>
              <a:t>syms s</a:t>
            </a:r>
            <a:r>
              <a:rPr lang="en-US">
                <a:latin typeface="Arial" pitchFamily="34" charset="0"/>
              </a:rPr>
              <a:t>”,</a:t>
            </a:r>
            <a:r>
              <a:rPr lang="en-US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>
                <a:latin typeface="Arial" pitchFamily="34" charset="0"/>
              </a:rPr>
              <a:t>“</a:t>
            </a:r>
            <a:r>
              <a:rPr lang="en-US">
                <a:solidFill>
                  <a:srgbClr val="FF0000"/>
                </a:solidFill>
                <a:latin typeface="Arial" pitchFamily="34" charset="0"/>
              </a:rPr>
              <a:t>s</a:t>
            </a:r>
            <a:r>
              <a:rPr lang="en-US">
                <a:latin typeface="Arial" pitchFamily="34" charset="0"/>
              </a:rPr>
              <a:t>”</a:t>
            </a:r>
            <a:r>
              <a:rPr lang="en-US" b="0">
                <a:latin typeface="Arial" pitchFamily="34" charset="0"/>
              </a:rPr>
              <a:t> will be treated as a symbolic variable. You can then use it as such when you make function assignments. </a:t>
            </a:r>
          </a:p>
        </p:txBody>
      </p:sp>
      <p:sp>
        <p:nvSpPr>
          <p:cNvPr id="54282" name="Rectangle 10"/>
          <p:cNvSpPr>
            <a:spLocks noChangeArrowheads="1"/>
          </p:cNvSpPr>
          <p:nvPr/>
        </p:nvSpPr>
        <p:spPr bwMode="auto">
          <a:xfrm>
            <a:off x="304800" y="3276600"/>
            <a:ext cx="83058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latin typeface="Arial" pitchFamily="34" charset="0"/>
              </a:rPr>
              <a:t>If you've done this and have then made a function, say </a:t>
            </a:r>
            <a:r>
              <a:rPr lang="en-US">
                <a:solidFill>
                  <a:srgbClr val="FF0000"/>
                </a:solidFill>
                <a:latin typeface="Arial" pitchFamily="34" charset="0"/>
              </a:rPr>
              <a:t>H(s)</a:t>
            </a:r>
            <a:r>
              <a:rPr lang="en-US" b="0">
                <a:latin typeface="Arial" pitchFamily="34" charset="0"/>
              </a:rPr>
              <a:t>, which is a </a:t>
            </a:r>
            <a:r>
              <a:rPr lang="en-US">
                <a:solidFill>
                  <a:srgbClr val="006600"/>
                </a:solidFill>
                <a:latin typeface="Arial" pitchFamily="34" charset="0"/>
              </a:rPr>
              <a:t>ratio of two polynomials</a:t>
            </a:r>
            <a:r>
              <a:rPr lang="en-US" b="0">
                <a:latin typeface="Arial" pitchFamily="34" charset="0"/>
              </a:rPr>
              <a:t> in the symbolic variable </a:t>
            </a:r>
            <a:r>
              <a:rPr lang="en-US">
                <a:latin typeface="Arial" pitchFamily="34" charset="0"/>
              </a:rPr>
              <a:t>“</a:t>
            </a:r>
            <a:r>
              <a:rPr lang="en-US">
                <a:solidFill>
                  <a:srgbClr val="FF0000"/>
                </a:solidFill>
                <a:latin typeface="Arial" pitchFamily="34" charset="0"/>
              </a:rPr>
              <a:t>s</a:t>
            </a:r>
            <a:r>
              <a:rPr lang="en-US">
                <a:latin typeface="Arial" pitchFamily="34" charset="0"/>
              </a:rPr>
              <a:t>”</a:t>
            </a:r>
            <a:r>
              <a:rPr lang="en-US" b="0">
                <a:latin typeface="Arial" pitchFamily="34" charset="0"/>
              </a:rPr>
              <a:t>, there are two ways to get the partial fraction expansion of it. A trick way is to say </a:t>
            </a:r>
            <a:r>
              <a:rPr lang="en-US">
                <a:solidFill>
                  <a:srgbClr val="FF0000"/>
                </a:solidFill>
                <a:latin typeface="Arial" pitchFamily="34" charset="0"/>
              </a:rPr>
              <a:t>diff(int(</a:t>
            </a:r>
            <a:r>
              <a:rPr lang="en-US" i="1">
                <a:solidFill>
                  <a:srgbClr val="FF0000"/>
                </a:solidFill>
                <a:latin typeface="Arial" pitchFamily="34" charset="0"/>
              </a:rPr>
              <a:t>H</a:t>
            </a:r>
            <a:r>
              <a:rPr lang="en-US">
                <a:solidFill>
                  <a:srgbClr val="FF0000"/>
                </a:solidFill>
                <a:latin typeface="Arial" pitchFamily="34" charset="0"/>
              </a:rPr>
              <a:t>))</a:t>
            </a:r>
            <a:r>
              <a:rPr lang="en-US">
                <a:latin typeface="Arial" pitchFamily="34" charset="0"/>
              </a:rPr>
              <a:t>.</a:t>
            </a:r>
            <a:r>
              <a:rPr lang="en-US" b="0">
                <a:latin typeface="Arial" pitchFamily="34" charset="0"/>
              </a:rPr>
              <a:t> When you use these functions together, Matlab gives back</a:t>
            </a:r>
            <a:r>
              <a:rPr lang="en-US" i="1">
                <a:solidFill>
                  <a:srgbClr val="FF0000"/>
                </a:solidFill>
                <a:latin typeface="Arial" pitchFamily="34" charset="0"/>
              </a:rPr>
              <a:t> H </a:t>
            </a:r>
            <a:r>
              <a:rPr lang="en-US" b="0">
                <a:latin typeface="Arial" pitchFamily="34" charset="0"/>
              </a:rPr>
              <a:t>expanded into partial fractions. There's also a more formal way to do it using the </a:t>
            </a:r>
            <a:r>
              <a:rPr lang="en-US">
                <a:solidFill>
                  <a:srgbClr val="333399"/>
                </a:solidFill>
                <a:latin typeface="Arial" pitchFamily="34" charset="0"/>
              </a:rPr>
              <a:t>residue command</a:t>
            </a:r>
            <a:r>
              <a:rPr lang="en-US" b="0">
                <a:latin typeface="Arial" pitchFamily="34" charset="0"/>
              </a:rPr>
              <a:t>. Type </a:t>
            </a:r>
            <a:r>
              <a:rPr lang="en-US">
                <a:solidFill>
                  <a:srgbClr val="CC00FF"/>
                </a:solidFill>
                <a:latin typeface="Arial" pitchFamily="34" charset="0"/>
              </a:rPr>
              <a:t>help residue in Matlab for details</a:t>
            </a:r>
            <a:r>
              <a:rPr lang="en-US" b="0">
                <a:latin typeface="Arial" pitchFamily="34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1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2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5303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98425"/>
            <a:ext cx="6629400" cy="638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304800" y="152400"/>
            <a:ext cx="8610600" cy="615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3200" i="1">
              <a:latin typeface="Arial" pitchFamily="34" charset="0"/>
            </a:endParaRPr>
          </a:p>
          <a:p>
            <a:pPr eaLnBrk="0" hangingPunct="0"/>
            <a:r>
              <a:rPr lang="en-US" sz="3200" b="0">
                <a:solidFill>
                  <a:srgbClr val="000066"/>
                </a:solidFill>
                <a:latin typeface="Arial" pitchFamily="34" charset="0"/>
              </a:rPr>
              <a:t>The design of feedback control systems up through the Industrial Revolution was by </a:t>
            </a:r>
            <a:r>
              <a:rPr lang="en-US" sz="3200" b="0">
                <a:solidFill>
                  <a:srgbClr val="FF0000"/>
                </a:solidFill>
                <a:latin typeface="Arial" pitchFamily="34" charset="0"/>
              </a:rPr>
              <a:t>trial-and-error together</a:t>
            </a:r>
            <a:r>
              <a:rPr lang="en-US" sz="3200" b="0">
                <a:solidFill>
                  <a:srgbClr val="000066"/>
                </a:solidFill>
                <a:latin typeface="Arial" pitchFamily="34" charset="0"/>
              </a:rPr>
              <a:t> with a great deal of engineering intuition. Thus, it was more of an art than a science</a:t>
            </a:r>
            <a:r>
              <a:rPr lang="en-US" sz="3200" b="0">
                <a:latin typeface="Arial" pitchFamily="34" charset="0"/>
              </a:rPr>
              <a:t>. </a:t>
            </a:r>
          </a:p>
          <a:p>
            <a:pPr eaLnBrk="0" hangingPunct="0"/>
            <a:endParaRPr lang="en-US" sz="1000" b="0">
              <a:latin typeface="Arial" pitchFamily="34" charset="0"/>
            </a:endParaRPr>
          </a:p>
          <a:p>
            <a:pPr eaLnBrk="0" hangingPunct="0"/>
            <a:r>
              <a:rPr lang="en-US" sz="3200" b="0">
                <a:solidFill>
                  <a:srgbClr val="660066"/>
                </a:solidFill>
                <a:latin typeface="Arial" pitchFamily="34" charset="0"/>
              </a:rPr>
              <a:t>In the mid 1800's </a:t>
            </a:r>
            <a:r>
              <a:rPr lang="en-US" sz="3200">
                <a:solidFill>
                  <a:srgbClr val="660066"/>
                </a:solidFill>
                <a:latin typeface="Arial" pitchFamily="34" charset="0"/>
              </a:rPr>
              <a:t>mathematics was first used to analyze the stability of feedback control systems</a:t>
            </a:r>
            <a:r>
              <a:rPr lang="en-US" sz="3200" b="0">
                <a:solidFill>
                  <a:srgbClr val="660066"/>
                </a:solidFill>
                <a:latin typeface="Arial" pitchFamily="34" charset="0"/>
              </a:rPr>
              <a:t>. Since mathematics is the formal language of automatic control theory, we could call the period before this time the </a:t>
            </a:r>
            <a:r>
              <a:rPr lang="en-US" sz="3200" b="0" i="1">
                <a:solidFill>
                  <a:srgbClr val="660066"/>
                </a:solidFill>
                <a:latin typeface="Arial" pitchFamily="34" charset="0"/>
              </a:rPr>
              <a:t>prehistory</a:t>
            </a:r>
            <a:r>
              <a:rPr lang="en-US" sz="3200" b="0">
                <a:solidFill>
                  <a:srgbClr val="660066"/>
                </a:solidFill>
                <a:latin typeface="Arial" pitchFamily="34" charset="0"/>
              </a:rPr>
              <a:t> of control theory.</a:t>
            </a:r>
          </a:p>
        </p:txBody>
      </p:sp>
      <p:sp>
        <p:nvSpPr>
          <p:cNvPr id="37896" name="Rectangle 10"/>
          <p:cNvSpPr>
            <a:spLocks noChangeArrowheads="1"/>
          </p:cNvSpPr>
          <p:nvPr/>
        </p:nvSpPr>
        <p:spPr bwMode="auto">
          <a:xfrm>
            <a:off x="0" y="47069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37897" name="Rectangle 11"/>
          <p:cNvSpPr>
            <a:spLocks noChangeArrowheads="1"/>
          </p:cNvSpPr>
          <p:nvPr/>
        </p:nvSpPr>
        <p:spPr bwMode="auto">
          <a:xfrm>
            <a:off x="228600" y="76200"/>
            <a:ext cx="85963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>
                <a:solidFill>
                  <a:srgbClr val="0066FF"/>
                </a:solidFill>
                <a:latin typeface="Arial Black" pitchFamily="34" charset="0"/>
              </a:rPr>
              <a:t>The Birth of Mathematical Control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5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6327" name="Picture 8"/>
          <p:cNvPicPr>
            <a:picLocks noChangeAspect="1" noChangeArrowheads="1"/>
          </p:cNvPicPr>
          <p:nvPr/>
        </p:nvPicPr>
        <p:blipFill>
          <a:blip r:embed="rId3" cstate="print"/>
          <a:srcRect t="2171" b="4343"/>
          <a:stretch>
            <a:fillRect/>
          </a:stretch>
        </p:blipFill>
        <p:spPr bwMode="auto">
          <a:xfrm>
            <a:off x="3975100" y="139700"/>
            <a:ext cx="5100638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8" name="Rectangle 9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  <p:sp>
        <p:nvSpPr>
          <p:cNvPr id="57352" name="Rectangle 10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7353" name="Rectangle 12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7354" name="Picture 9" descr="D05303BF"/>
          <p:cNvPicPr>
            <a:picLocks noChangeAspect="1" noChangeArrowheads="1"/>
          </p:cNvPicPr>
          <p:nvPr/>
        </p:nvPicPr>
        <p:blipFill>
          <a:blip r:embed="rId3" cstate="print">
            <a:lum contrast="14000"/>
          </a:blip>
          <a:srcRect l="29503" t="18207" r="9077" b="23172"/>
          <a:stretch>
            <a:fillRect/>
          </a:stretch>
        </p:blipFill>
        <p:spPr bwMode="auto">
          <a:xfrm>
            <a:off x="3906838" y="0"/>
            <a:ext cx="52371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5" name="Rectangle 7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8378" name="Picture 10" descr="22AF7841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l="28369" t="7448" r="11348" b="48000"/>
          <a:stretch>
            <a:fillRect/>
          </a:stretch>
        </p:blipFill>
        <p:spPr bwMode="auto">
          <a:xfrm>
            <a:off x="2743200" y="76200"/>
            <a:ext cx="6310313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152400" y="4572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PRACTICE PROBLEMS</a:t>
            </a: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(Laplace Transform Cont…)</a:t>
            </a:r>
            <a:endParaRPr lang="en-US" b="0" i="1" u="sng">
              <a:solidFill>
                <a:srgbClr val="333399"/>
              </a:solidFill>
              <a:latin typeface="Arial Black" pitchFamily="34" charset="0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</a:blip>
          <a:srcRect t="51268" r="15517"/>
          <a:stretch>
            <a:fillRect/>
          </a:stretch>
        </p:blipFill>
        <p:spPr bwMode="auto">
          <a:xfrm>
            <a:off x="228600" y="1466850"/>
            <a:ext cx="8686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lum bright="-36000" contrast="50000"/>
          </a:blip>
          <a:srcRect l="2312" t="7631" r="3468"/>
          <a:stretch>
            <a:fillRect/>
          </a:stretch>
        </p:blipFill>
        <p:spPr bwMode="auto">
          <a:xfrm>
            <a:off x="76200" y="838200"/>
            <a:ext cx="89916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5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PRACTICE PROBLEMS</a:t>
            </a:r>
          </a:p>
          <a:p>
            <a:pPr>
              <a:lnSpc>
                <a:spcPct val="10000"/>
              </a:lnSpc>
              <a:spcBef>
                <a:spcPct val="50000"/>
              </a:spcBef>
            </a:pPr>
            <a:r>
              <a:rPr lang="en-US" i="1">
                <a:solidFill>
                  <a:srgbClr val="333399"/>
                </a:solidFill>
                <a:latin typeface="Arial" pitchFamily="34" charset="0"/>
              </a:rPr>
              <a:t>(Solving Differential Equation using Laplace Transform)</a:t>
            </a:r>
            <a:endParaRPr lang="en-US" b="0" i="1" u="sng">
              <a:solidFill>
                <a:srgbClr val="333399"/>
              </a:solidFill>
              <a:latin typeface="Arial Black" pitchFamily="34" charset="0"/>
            </a:endParaRP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4"/>
          <p:cNvPicPr>
            <a:picLocks noChangeAspect="1" noChangeArrowheads="1"/>
          </p:cNvPicPr>
          <p:nvPr/>
        </p:nvPicPr>
        <p:blipFill>
          <a:blip r:embed="rId2" cstate="print">
            <a:lum bright="-20000" contrast="20000"/>
          </a:blip>
          <a:srcRect/>
          <a:stretch>
            <a:fillRect/>
          </a:stretch>
        </p:blipFill>
        <p:spPr bwMode="auto">
          <a:xfrm>
            <a:off x="152400" y="379413"/>
            <a:ext cx="8991600" cy="608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52400" y="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u="sng">
                <a:solidFill>
                  <a:srgbClr val="333399"/>
                </a:solidFill>
                <a:latin typeface="Arial Black" pitchFamily="34" charset="0"/>
              </a:rPr>
              <a:t>PRACTICE PROBLEMS </a:t>
            </a:r>
            <a:r>
              <a:rPr lang="en-US" b="0" i="1">
                <a:solidFill>
                  <a:srgbClr val="333399"/>
                </a:solidFill>
                <a:latin typeface="Arial Black" pitchFamily="34" charset="0"/>
              </a:rPr>
              <a:t>(Continued)</a:t>
            </a:r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64516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17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98425"/>
            <a:ext cx="6629400" cy="638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42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5543" name="Picture 7"/>
          <p:cNvPicPr>
            <a:picLocks noChangeAspect="1" noChangeArrowheads="1"/>
          </p:cNvPicPr>
          <p:nvPr/>
        </p:nvPicPr>
        <p:blipFill>
          <a:blip r:embed="rId3" cstate="print"/>
          <a:srcRect t="2171" b="4343"/>
          <a:stretch>
            <a:fillRect/>
          </a:stretch>
        </p:blipFill>
        <p:spPr bwMode="auto">
          <a:xfrm>
            <a:off x="3975100" y="139700"/>
            <a:ext cx="5100638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66564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6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66570" name="Picture 10" descr="D05303BF"/>
          <p:cNvPicPr>
            <a:picLocks noChangeAspect="1" noChangeArrowheads="1"/>
          </p:cNvPicPr>
          <p:nvPr/>
        </p:nvPicPr>
        <p:blipFill>
          <a:blip r:embed="rId3" cstate="print">
            <a:lum contrast="14000"/>
          </a:blip>
          <a:srcRect l="29503" t="18207" r="9077" b="23172"/>
          <a:stretch>
            <a:fillRect/>
          </a:stretch>
        </p:blipFill>
        <p:spPr bwMode="auto">
          <a:xfrm>
            <a:off x="3906838" y="0"/>
            <a:ext cx="52371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67588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590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67594" name="Picture 10" descr="22AF7841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l="28369" t="7448" r="11348" b="48000"/>
          <a:stretch>
            <a:fillRect/>
          </a:stretch>
        </p:blipFill>
        <p:spPr bwMode="auto">
          <a:xfrm>
            <a:off x="2743200" y="76200"/>
            <a:ext cx="6310313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381000" y="304800"/>
            <a:ext cx="84582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0">
                <a:latin typeface="Arial" pitchFamily="34" charset="0"/>
              </a:rPr>
              <a:t>In 1840, the British Astronomer Royal at Greenwich, </a:t>
            </a:r>
            <a:r>
              <a:rPr lang="en-US">
                <a:latin typeface="Arial" pitchFamily="34" charset="0"/>
              </a:rPr>
              <a:t>G.B. Airy</a:t>
            </a:r>
            <a:r>
              <a:rPr lang="en-US" b="0">
                <a:latin typeface="Arial" pitchFamily="34" charset="0"/>
              </a:rPr>
              <a:t>, developed a </a:t>
            </a:r>
            <a:r>
              <a:rPr lang="en-US">
                <a:latin typeface="Arial" pitchFamily="34" charset="0"/>
              </a:rPr>
              <a:t>feedback device</a:t>
            </a:r>
            <a:r>
              <a:rPr lang="en-US" b="0">
                <a:latin typeface="Arial" pitchFamily="34" charset="0"/>
              </a:rPr>
              <a:t> for pointing a telescope. His device was a speed control system which turned the telescope automatically to compensate for the earth's rotation, affording the ability to study a given star for an extended time.</a:t>
            </a: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auto">
          <a:xfrm>
            <a:off x="457200" y="2819400"/>
            <a:ext cx="83820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latin typeface="Arial" pitchFamily="34" charset="0"/>
              </a:rPr>
              <a:t>Unfortunately Airy discovered that by improper design of the feedback control loop, wild oscillations were introduced into the system. </a:t>
            </a:r>
          </a:p>
          <a:p>
            <a:endParaRPr lang="en-US" b="0">
              <a:latin typeface="Arial" pitchFamily="34" charset="0"/>
            </a:endParaRPr>
          </a:p>
          <a:p>
            <a:r>
              <a:rPr lang="en-US" b="0">
                <a:latin typeface="Arial" pitchFamily="34" charset="0"/>
              </a:rPr>
              <a:t>He was the first to discuss the </a:t>
            </a:r>
            <a:r>
              <a:rPr lang="en-US" i="1">
                <a:latin typeface="Arial" pitchFamily="34" charset="0"/>
              </a:rPr>
              <a:t>instability</a:t>
            </a:r>
            <a:r>
              <a:rPr lang="en-US">
                <a:latin typeface="Arial" pitchFamily="34" charset="0"/>
              </a:rPr>
              <a:t> of closed-loop systems</a:t>
            </a:r>
            <a:r>
              <a:rPr lang="en-US" b="0">
                <a:latin typeface="Arial" pitchFamily="34" charset="0"/>
              </a:rPr>
              <a:t>, and the first to use </a:t>
            </a:r>
            <a:r>
              <a:rPr lang="en-US" i="1">
                <a:latin typeface="Arial" pitchFamily="34" charset="0"/>
              </a:rPr>
              <a:t>differential equations</a:t>
            </a:r>
            <a:r>
              <a:rPr lang="en-US" b="0">
                <a:latin typeface="Arial" pitchFamily="34" charset="0"/>
              </a:rPr>
              <a:t> in their analysis [Airy 1840]. </a:t>
            </a:r>
          </a:p>
        </p:txBody>
      </p:sp>
      <p:sp>
        <p:nvSpPr>
          <p:cNvPr id="38921" name="Rectangle 11"/>
          <p:cNvSpPr>
            <a:spLocks noChangeArrowheads="1"/>
          </p:cNvSpPr>
          <p:nvPr/>
        </p:nvSpPr>
        <p:spPr bwMode="auto">
          <a:xfrm>
            <a:off x="457200" y="560705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>
                <a:latin typeface="Arial Narrow" pitchFamily="34" charset="0"/>
              </a:rPr>
              <a:t>Airy, G.B., "On the Regulator of the Clock-Work for Effecting Uniform Movement of Equatorials," </a:t>
            </a:r>
            <a:r>
              <a:rPr lang="en-US" sz="1800" b="0" i="1">
                <a:latin typeface="Arial Narrow" pitchFamily="34" charset="0"/>
              </a:rPr>
              <a:t>Memoirs of the Royal Astronomical Society</a:t>
            </a:r>
            <a:r>
              <a:rPr lang="en-US" sz="1800" b="0">
                <a:latin typeface="Arial Narrow" pitchFamily="34" charset="0"/>
              </a:rPr>
              <a:t>, vol. ll, pp. 249-267, 1840.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68612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8615" name="Picture 7" descr="C:\Documents and Settings\Administrator\Desktop\SHARE\dr_p_ch\scan0003.jpg"/>
          <p:cNvPicPr>
            <a:picLocks noChangeAspect="1" noChangeArrowheads="1"/>
          </p:cNvPicPr>
          <p:nvPr/>
        </p:nvPicPr>
        <p:blipFill>
          <a:blip r:embed="rId3" cstate="print"/>
          <a:srcRect l="8122" t="9442" r="3384" b="55794"/>
          <a:stretch>
            <a:fillRect/>
          </a:stretch>
        </p:blipFill>
        <p:spPr bwMode="auto">
          <a:xfrm>
            <a:off x="228600" y="639763"/>
            <a:ext cx="8682038" cy="538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10016" r="4852" b="49646"/>
          <a:stretch>
            <a:fillRect/>
          </a:stretch>
        </p:blipFill>
        <p:spPr bwMode="auto">
          <a:xfrm>
            <a:off x="98425" y="76200"/>
            <a:ext cx="8969375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69637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47903" r="4852" b="21774"/>
          <a:stretch>
            <a:fillRect/>
          </a:stretch>
        </p:blipFill>
        <p:spPr bwMode="auto">
          <a:xfrm>
            <a:off x="76200" y="1566863"/>
            <a:ext cx="8915400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0664" name="Picture 8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10016" r="4852" b="81001"/>
          <a:stretch>
            <a:fillRect/>
          </a:stretch>
        </p:blipFill>
        <p:spPr bwMode="auto">
          <a:xfrm>
            <a:off x="98425" y="355600"/>
            <a:ext cx="896937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2362200" y="533400"/>
            <a:ext cx="1920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Monotype Corsiva" pitchFamily="66" charset="0"/>
              </a:rPr>
              <a:t>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77083" r="4852" b="4355"/>
          <a:stretch>
            <a:fillRect/>
          </a:stretch>
        </p:blipFill>
        <p:spPr bwMode="auto">
          <a:xfrm>
            <a:off x="76200" y="2332038"/>
            <a:ext cx="8915400" cy="290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1688" name="Picture 8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10016" r="4852" b="81001"/>
          <a:stretch>
            <a:fillRect/>
          </a:stretch>
        </p:blipFill>
        <p:spPr bwMode="auto">
          <a:xfrm>
            <a:off x="98425" y="996950"/>
            <a:ext cx="896937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2286000" y="1219200"/>
            <a:ext cx="1920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Monotype Corsiva" pitchFamily="66" charset="0"/>
              </a:rPr>
              <a:t>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0"/>
            <a:ext cx="7086600" cy="659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72709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0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1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76200" y="152400"/>
            <a:ext cx="22860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0">
                <a:solidFill>
                  <a:srgbClr val="370FB8"/>
                </a:solidFill>
                <a:latin typeface="Arial Black" pitchFamily="34" charset="0"/>
              </a:rPr>
              <a:t>Test Wave Forms use in Control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98425"/>
            <a:ext cx="6629400" cy="638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 cstate="print"/>
          <a:srcRect t="2171" b="4343"/>
          <a:stretch>
            <a:fillRect/>
          </a:stretch>
        </p:blipFill>
        <p:spPr bwMode="auto">
          <a:xfrm>
            <a:off x="3975100" y="139700"/>
            <a:ext cx="5100638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0250" name="Picture 10" descr="D05303BF"/>
          <p:cNvPicPr>
            <a:picLocks noChangeAspect="1" noChangeArrowheads="1"/>
          </p:cNvPicPr>
          <p:nvPr/>
        </p:nvPicPr>
        <p:blipFill>
          <a:blip r:embed="rId3" cstate="print">
            <a:lum contrast="14000"/>
          </a:blip>
          <a:srcRect l="29503" t="18207" r="9077" b="23172"/>
          <a:stretch>
            <a:fillRect/>
          </a:stretch>
        </p:blipFill>
        <p:spPr bwMode="auto">
          <a:xfrm>
            <a:off x="3906838" y="0"/>
            <a:ext cx="52371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7938"/>
            <a:ext cx="2819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Arial Black" pitchFamily="34" charset="0"/>
              </a:rPr>
              <a:t>TABLE OF LAPLACE TRANSFORMS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1833563" y="-328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74" name="Picture 10" descr="22AF7841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l="28369" t="7448" r="11348" b="48000"/>
          <a:stretch>
            <a:fillRect/>
          </a:stretch>
        </p:blipFill>
        <p:spPr bwMode="auto">
          <a:xfrm>
            <a:off x="2743200" y="76200"/>
            <a:ext cx="6310313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0"/>
            <a:ext cx="2819400" cy="3001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smtClean="0"/>
              <a:t>Table 2.1</a:t>
            </a:r>
            <a:br>
              <a:rPr lang="en-US" sz="3600" b="1" smtClean="0"/>
            </a:br>
            <a:r>
              <a:rPr lang="en-US" sz="3600" smtClean="0"/>
              <a:t>Laplace transform table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533400" y="762000"/>
            <a:ext cx="3505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endParaRPr lang="en-US">
              <a:solidFill>
                <a:schemeClr val="tx2"/>
              </a:solidFill>
              <a:latin typeface="Arial" pitchFamily="34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2538" y="152400"/>
            <a:ext cx="5203825" cy="6324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304800" y="152400"/>
            <a:ext cx="8153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09600" indent="-609600"/>
            <a:r>
              <a:rPr lang="en-US" sz="3200">
                <a:solidFill>
                  <a:schemeClr val="accent2"/>
                </a:solidFill>
                <a:latin typeface="Arial Black" pitchFamily="34" charset="0"/>
              </a:rPr>
              <a:t>Differential Equations</a:t>
            </a:r>
          </a:p>
        </p:txBody>
      </p:sp>
      <p:sp>
        <p:nvSpPr>
          <p:cNvPr id="39944" name="Rectangle 9"/>
          <p:cNvSpPr>
            <a:spLocks noChangeArrowheads="1"/>
          </p:cNvSpPr>
          <p:nvPr/>
        </p:nvSpPr>
        <p:spPr bwMode="auto">
          <a:xfrm>
            <a:off x="228600" y="609600"/>
            <a:ext cx="8686800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0">
                <a:solidFill>
                  <a:srgbClr val="006600"/>
                </a:solidFill>
                <a:latin typeface="Arial Narrow" pitchFamily="34" charset="0"/>
              </a:rPr>
              <a:t>The theory of differential equations was by then well developed, due to the discovery of the infinitesimal calculus by </a:t>
            </a:r>
            <a:r>
              <a:rPr lang="en-US" sz="3600">
                <a:solidFill>
                  <a:srgbClr val="006600"/>
                </a:solidFill>
                <a:latin typeface="Arial Narrow" pitchFamily="34" charset="0"/>
              </a:rPr>
              <a:t>Newton</a:t>
            </a:r>
            <a:r>
              <a:rPr lang="en-US" sz="3600" b="0">
                <a:solidFill>
                  <a:srgbClr val="006600"/>
                </a:solidFill>
                <a:latin typeface="Arial Narrow" pitchFamily="34" charset="0"/>
              </a:rPr>
              <a:t> (1642-1727) and </a:t>
            </a:r>
            <a:r>
              <a:rPr lang="en-US" sz="3600">
                <a:solidFill>
                  <a:srgbClr val="006600"/>
                </a:solidFill>
                <a:latin typeface="Arial Narrow" pitchFamily="34" charset="0"/>
              </a:rPr>
              <a:t>G.W. Leibniz </a:t>
            </a:r>
            <a:r>
              <a:rPr lang="en-US" sz="3600" b="0">
                <a:solidFill>
                  <a:srgbClr val="006600"/>
                </a:solidFill>
                <a:latin typeface="Arial Narrow" pitchFamily="34" charset="0"/>
              </a:rPr>
              <a:t>(1646-1716), and the work of the brothers</a:t>
            </a:r>
            <a:r>
              <a:rPr lang="en-US" sz="3600">
                <a:solidFill>
                  <a:srgbClr val="006600"/>
                </a:solidFill>
                <a:latin typeface="Arial Narrow" pitchFamily="34" charset="0"/>
              </a:rPr>
              <a:t> Bernoulli </a:t>
            </a:r>
            <a:r>
              <a:rPr lang="en-US" sz="3600" b="0">
                <a:solidFill>
                  <a:srgbClr val="006600"/>
                </a:solidFill>
                <a:latin typeface="Arial Narrow" pitchFamily="34" charset="0"/>
              </a:rPr>
              <a:t>(late 1600's and early 1700's), </a:t>
            </a:r>
            <a:r>
              <a:rPr lang="en-US" sz="3600">
                <a:solidFill>
                  <a:srgbClr val="006600"/>
                </a:solidFill>
                <a:latin typeface="Arial Narrow" pitchFamily="34" charset="0"/>
              </a:rPr>
              <a:t>J.F. Riccati </a:t>
            </a:r>
            <a:r>
              <a:rPr lang="en-US" sz="3600" b="0">
                <a:solidFill>
                  <a:srgbClr val="006600"/>
                </a:solidFill>
                <a:latin typeface="Arial Narrow" pitchFamily="34" charset="0"/>
              </a:rPr>
              <a:t>(1676-1754), </a:t>
            </a:r>
            <a:r>
              <a:rPr lang="en-US" sz="4000" b="0">
                <a:solidFill>
                  <a:srgbClr val="006600"/>
                </a:solidFill>
                <a:latin typeface="Arial Narrow" pitchFamily="34" charset="0"/>
              </a:rPr>
              <a:t>and</a:t>
            </a:r>
            <a:r>
              <a:rPr lang="en-US" sz="3600" b="0">
                <a:solidFill>
                  <a:srgbClr val="006600"/>
                </a:solidFill>
                <a:latin typeface="Arial Narrow" pitchFamily="34" charset="0"/>
              </a:rPr>
              <a:t> others. </a:t>
            </a:r>
          </a:p>
          <a:p>
            <a:pPr>
              <a:spcBef>
                <a:spcPct val="50000"/>
              </a:spcBef>
            </a:pPr>
            <a:endParaRPr lang="en-US" sz="3600" b="0">
              <a:latin typeface="Arial Narrow" pitchFamily="34" charset="0"/>
            </a:endParaRPr>
          </a:p>
        </p:txBody>
      </p:sp>
      <p:sp>
        <p:nvSpPr>
          <p:cNvPr id="39945" name="Rectangle 10"/>
          <p:cNvSpPr>
            <a:spLocks noChangeArrowheads="1"/>
          </p:cNvSpPr>
          <p:nvPr/>
        </p:nvSpPr>
        <p:spPr bwMode="auto">
          <a:xfrm>
            <a:off x="381000" y="4092575"/>
            <a:ext cx="85344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0">
                <a:solidFill>
                  <a:srgbClr val="993300"/>
                </a:solidFill>
                <a:latin typeface="Arial Narrow" pitchFamily="34" charset="0"/>
              </a:rPr>
              <a:t>The use of differential equations in analyzing the motion of dynamical systems was established by </a:t>
            </a:r>
            <a:r>
              <a:rPr lang="en-US" sz="3600">
                <a:solidFill>
                  <a:srgbClr val="993300"/>
                </a:solidFill>
                <a:latin typeface="Arial Narrow" pitchFamily="34" charset="0"/>
              </a:rPr>
              <a:t>J.L. Lagrange </a:t>
            </a:r>
            <a:r>
              <a:rPr lang="en-US" sz="3600" b="0">
                <a:solidFill>
                  <a:srgbClr val="993300"/>
                </a:solidFill>
                <a:latin typeface="Arial Narrow" pitchFamily="34" charset="0"/>
              </a:rPr>
              <a:t>(1736-1813) and </a:t>
            </a:r>
            <a:r>
              <a:rPr lang="en-US" sz="3600">
                <a:solidFill>
                  <a:srgbClr val="993300"/>
                </a:solidFill>
                <a:latin typeface="Arial Narrow" pitchFamily="34" charset="0"/>
              </a:rPr>
              <a:t>W.R. Hamilton </a:t>
            </a:r>
            <a:r>
              <a:rPr lang="en-US" sz="3600" b="0">
                <a:solidFill>
                  <a:srgbClr val="993300"/>
                </a:solidFill>
                <a:latin typeface="Arial Narrow" pitchFamily="34" charset="0"/>
              </a:rPr>
              <a:t>(1805-1865).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381000"/>
            <a:ext cx="4038600" cy="3962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/>
              <a:t>Table 2.2</a:t>
            </a:r>
            <a:br>
              <a:rPr lang="en-US" b="1" smtClean="0"/>
            </a:br>
            <a:r>
              <a:rPr lang="en-US" smtClean="0"/>
              <a:t>Laplace </a:t>
            </a:r>
            <a:br>
              <a:rPr lang="en-US" smtClean="0"/>
            </a:br>
            <a:r>
              <a:rPr lang="en-US" smtClean="0"/>
              <a:t>transform theorems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9338" y="228600"/>
            <a:ext cx="5357812" cy="6096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28600" y="1600200"/>
            <a:ext cx="2590800" cy="1552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endParaRPr lang="en-US">
              <a:latin typeface="Arial" pitchFamily="34" charset="0"/>
            </a:endParaRPr>
          </a:p>
          <a:p>
            <a:pPr eaLnBrk="0" hangingPunct="0"/>
            <a:endParaRPr lang="en-US">
              <a:latin typeface="Arial" pitchFamily="34" charset="0"/>
            </a:endParaRPr>
          </a:p>
          <a:p>
            <a:pPr eaLnBrk="0" hangingPunct="0"/>
            <a:endParaRPr lang="en-US">
              <a:latin typeface="Arial" pitchFamily="34" charset="0"/>
            </a:endParaRPr>
          </a:p>
          <a:p>
            <a:pPr eaLnBrk="0" hangingPunct="0"/>
            <a:endParaRPr lang="en-US">
              <a:latin typeface="Arial;Arial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b="11407"/>
          <a:stretch>
            <a:fillRect/>
          </a:stretch>
        </p:blipFill>
        <p:spPr bwMode="auto">
          <a:xfrm>
            <a:off x="228600" y="228600"/>
            <a:ext cx="8610600" cy="4560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4800600"/>
            <a:ext cx="9067800" cy="1676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b="1" smtClean="0">
                <a:latin typeface="Arial Narrow" pitchFamily="34" charset="0"/>
              </a:rPr>
              <a:t>Figure 2.1  a. </a:t>
            </a:r>
            <a:r>
              <a:rPr lang="en-US" sz="2800" smtClean="0">
                <a:latin typeface="Arial Narrow" pitchFamily="34" charset="0"/>
              </a:rPr>
              <a:t> Block diagram representation of a system;</a:t>
            </a:r>
            <a:br>
              <a:rPr lang="en-US" sz="2800" smtClean="0">
                <a:latin typeface="Arial Narrow" pitchFamily="34" charset="0"/>
              </a:rPr>
            </a:br>
            <a:r>
              <a:rPr lang="en-US" sz="2800" smtClean="0">
                <a:latin typeface="Arial Narrow" pitchFamily="34" charset="0"/>
              </a:rPr>
              <a:t>	        </a:t>
            </a:r>
            <a:r>
              <a:rPr lang="en-US" sz="2800" b="1" smtClean="0">
                <a:latin typeface="Arial Narrow" pitchFamily="34" charset="0"/>
              </a:rPr>
              <a:t>b.</a:t>
            </a:r>
            <a:r>
              <a:rPr lang="en-US" sz="2800" smtClean="0">
                <a:latin typeface="Arial Narrow" pitchFamily="34" charset="0"/>
              </a:rPr>
              <a:t>  Block diagram representation of an interconnection </a:t>
            </a:r>
            <a:br>
              <a:rPr lang="en-US" sz="2800" smtClean="0">
                <a:latin typeface="Arial Narrow" pitchFamily="34" charset="0"/>
              </a:rPr>
            </a:br>
            <a:r>
              <a:rPr lang="en-US" sz="2800" smtClean="0">
                <a:latin typeface="Arial Narrow" pitchFamily="34" charset="0"/>
              </a:rPr>
              <a:t>                        of subsystems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143000"/>
            <a:ext cx="8604250" cy="1600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05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458200" cy="1173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b="1" smtClean="0">
                <a:latin typeface="Arial Narrow" pitchFamily="34" charset="0"/>
              </a:rPr>
              <a:t>Figure 2.2  </a:t>
            </a:r>
            <a:r>
              <a:rPr lang="en-US" sz="3200" smtClean="0">
                <a:latin typeface="Arial Narrow" pitchFamily="34" charset="0"/>
              </a:rPr>
              <a:t>Block diagram of a </a:t>
            </a:r>
            <a:r>
              <a:rPr lang="en-US" sz="3200" b="1" smtClean="0">
                <a:solidFill>
                  <a:srgbClr val="FF0000"/>
                </a:solidFill>
                <a:latin typeface="Arial Narrow" pitchFamily="34" charset="0"/>
              </a:rPr>
              <a:t>Transfer Function</a:t>
            </a:r>
            <a:endParaRPr lang="en-US" sz="3600" b="1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208088" y="3008313"/>
          <a:ext cx="2230437" cy="1066800"/>
        </p:xfrm>
        <a:graphic>
          <a:graphicData uri="http://schemas.openxmlformats.org/presentationml/2006/ole">
            <p:oleObj spid="_x0000_s95234" name="Equation" r:id="rId4" imgW="876240" imgH="419040" progId="Equation.3">
              <p:embed/>
            </p:oleObj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3186" t="18700" r="22026" b="12466"/>
          <a:stretch>
            <a:fillRect/>
          </a:stretch>
        </p:blipFill>
        <p:spPr bwMode="auto">
          <a:xfrm>
            <a:off x="3516313" y="2971800"/>
            <a:ext cx="4713287" cy="11017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2695575" y="4495800"/>
          <a:ext cx="4162425" cy="1004888"/>
        </p:xfrm>
        <a:graphic>
          <a:graphicData uri="http://schemas.openxmlformats.org/presentationml/2006/ole">
            <p:oleObj spid="_x0000_s95235" name="Equation" r:id="rId5" imgW="1066680" imgH="215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2500313" y="3657600"/>
          <a:ext cx="4084637" cy="760413"/>
        </p:xfrm>
        <a:graphic>
          <a:graphicData uri="http://schemas.openxmlformats.org/presentationml/2006/ole">
            <p:oleObj spid="_x0000_s96258" name="Equation" r:id="rId3" imgW="1384200" imgH="215640" progId="Equation.3">
              <p:embed/>
            </p:oleObj>
          </a:graphicData>
        </a:graphic>
      </p:graphicFrame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2609850" y="1066800"/>
          <a:ext cx="3697288" cy="1441450"/>
        </p:xfrm>
        <a:graphic>
          <a:graphicData uri="http://schemas.openxmlformats.org/presentationml/2006/ole">
            <p:oleObj spid="_x0000_s96259" name="Equation" r:id="rId4" imgW="1206360" imgH="393480" progId="Equation.3">
              <p:embed/>
            </p:oleObj>
          </a:graphicData>
        </a:graphic>
      </p:graphicFrame>
      <p:sp>
        <p:nvSpPr>
          <p:cNvPr id="3077" name="Title 3"/>
          <p:cNvSpPr>
            <a:spLocks noGrp="1"/>
          </p:cNvSpPr>
          <p:nvPr>
            <p:ph type="title"/>
          </p:nvPr>
        </p:nvSpPr>
        <p:spPr bwMode="auto">
          <a:xfrm>
            <a:off x="457200" y="304800"/>
            <a:ext cx="8229600" cy="762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smtClean="0">
                <a:latin typeface="Arial Narrow" pitchFamily="34" charset="0"/>
              </a:rPr>
              <a:t>Problem: </a:t>
            </a:r>
            <a:r>
              <a:rPr lang="en-US" sz="3200" smtClean="0">
                <a:latin typeface="Arial Narrow" pitchFamily="34" charset="0"/>
              </a:rPr>
              <a:t>Find the transfer function represented buy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28600" y="2514600"/>
            <a:ext cx="8686800" cy="10668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Arial Narrow" pitchFamily="34" charset="0"/>
                <a:ea typeface="+mj-ea"/>
                <a:cs typeface="+mj-cs"/>
              </a:rPr>
              <a:t>Solution: </a:t>
            </a:r>
            <a:r>
              <a:rPr lang="en-US" sz="3200" b="0" kern="0" dirty="0">
                <a:solidFill>
                  <a:schemeClr val="tx2"/>
                </a:solidFill>
                <a:latin typeface="Arial Narrow" pitchFamily="34" charset="0"/>
                <a:ea typeface="+mj-ea"/>
                <a:cs typeface="+mj-cs"/>
              </a:rPr>
              <a:t>Taking the Laplace transform of both sides, assuming zero initial conditions we have</a:t>
            </a:r>
          </a:p>
        </p:txBody>
      </p:sp>
      <p:graphicFrame>
        <p:nvGraphicFramePr>
          <p:cNvPr id="90117" name="Object 5"/>
          <p:cNvGraphicFramePr>
            <a:graphicFrameLocks noChangeAspect="1"/>
          </p:cNvGraphicFramePr>
          <p:nvPr/>
        </p:nvGraphicFramePr>
        <p:xfrm>
          <a:off x="2438400" y="4724400"/>
          <a:ext cx="4267200" cy="1466850"/>
        </p:xfrm>
        <a:graphic>
          <a:graphicData uri="http://schemas.openxmlformats.org/presentationml/2006/ole">
            <p:oleObj spid="_x0000_s96260" name="Equation" r:id="rId5" imgW="1218960" imgH="419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0"/>
            <a:ext cx="7086600" cy="659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76200" y="152400"/>
            <a:ext cx="22860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0">
                <a:solidFill>
                  <a:srgbClr val="370FB8"/>
                </a:solidFill>
                <a:latin typeface="Arial Black" pitchFamily="34" charset="0"/>
              </a:rPr>
              <a:t>Test Wave Forms use in Control Systems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1905000" y="1600200"/>
            <a:ext cx="7239000" cy="1219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itle 3"/>
          <p:cNvSpPr>
            <a:spLocks noGrp="1"/>
          </p:cNvSpPr>
          <p:nvPr>
            <p:ph type="title"/>
          </p:nvPr>
        </p:nvSpPr>
        <p:spPr bwMode="auto">
          <a:xfrm>
            <a:off x="152400" y="228600"/>
            <a:ext cx="89154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200" smtClean="0">
                <a:latin typeface="Arial Narrow" pitchFamily="34" charset="0"/>
              </a:rPr>
              <a:t>For                    , a unit step, assuming zero initial condition are zero.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838200" y="228600"/>
          <a:ext cx="1741488" cy="639763"/>
        </p:xfrm>
        <a:graphic>
          <a:graphicData uri="http://schemas.openxmlformats.org/presentationml/2006/ole">
            <p:oleObj spid="_x0000_s97282" name="Equation" r:id="rId3" imgW="685800" imgH="203040" progId="Equation.3">
              <p:embed/>
            </p:oleObj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1846263" y="1716088"/>
          <a:ext cx="4922837" cy="1416050"/>
        </p:xfrm>
        <a:graphic>
          <a:graphicData uri="http://schemas.openxmlformats.org/presentationml/2006/ole">
            <p:oleObj spid="_x0000_s97283" name="Equation" r:id="rId4" imgW="1790640" imgH="431640" progId="Equation.3">
              <p:embed/>
            </p:oleObj>
          </a:graphicData>
        </a:graphic>
      </p:graphicFrame>
      <p:graphicFrame>
        <p:nvGraphicFramePr>
          <p:cNvPr id="91143" name="Object 7"/>
          <p:cNvGraphicFramePr>
            <a:graphicFrameLocks noChangeAspect="1"/>
          </p:cNvGraphicFramePr>
          <p:nvPr/>
        </p:nvGraphicFramePr>
        <p:xfrm>
          <a:off x="2408238" y="762000"/>
          <a:ext cx="4449762" cy="960438"/>
        </p:xfrm>
        <a:graphic>
          <a:graphicData uri="http://schemas.openxmlformats.org/presentationml/2006/ole">
            <p:oleObj spid="_x0000_s97284" name="Equation" r:id="rId5" imgW="1752480" imgH="304560" progId="Equation.3">
              <p:embed/>
            </p:oleObj>
          </a:graphicData>
        </a:graphic>
      </p:graphicFrame>
      <p:graphicFrame>
        <p:nvGraphicFramePr>
          <p:cNvPr id="91144" name="Object 8"/>
          <p:cNvGraphicFramePr>
            <a:graphicFrameLocks noChangeAspect="1"/>
          </p:cNvGraphicFramePr>
          <p:nvPr/>
        </p:nvGraphicFramePr>
        <p:xfrm>
          <a:off x="3044825" y="3490913"/>
          <a:ext cx="2794000" cy="1292225"/>
        </p:xfrm>
        <a:graphic>
          <a:graphicData uri="http://schemas.openxmlformats.org/presentationml/2006/ole">
            <p:oleObj spid="_x0000_s97285" name="Equation" r:id="rId6" imgW="101592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391" name="Picture 7" descr="C:\Documents and Settings\Administrator\Desktop\SHARE\dr_p_ch\scan0003.jpg"/>
          <p:cNvPicPr>
            <a:picLocks noChangeAspect="1" noChangeArrowheads="1"/>
          </p:cNvPicPr>
          <p:nvPr/>
        </p:nvPicPr>
        <p:blipFill>
          <a:blip r:embed="rId3" cstate="print"/>
          <a:srcRect l="8122" t="9442" r="3384" b="55794"/>
          <a:stretch>
            <a:fillRect/>
          </a:stretch>
        </p:blipFill>
        <p:spPr bwMode="auto">
          <a:xfrm>
            <a:off x="228600" y="639763"/>
            <a:ext cx="8682038" cy="538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10016" r="4852" b="49646"/>
          <a:stretch>
            <a:fillRect/>
          </a:stretch>
        </p:blipFill>
        <p:spPr bwMode="auto">
          <a:xfrm>
            <a:off x="98425" y="76200"/>
            <a:ext cx="8969375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47903" r="4852" b="21774"/>
          <a:stretch>
            <a:fillRect/>
          </a:stretch>
        </p:blipFill>
        <p:spPr bwMode="auto">
          <a:xfrm>
            <a:off x="76200" y="1566863"/>
            <a:ext cx="8915400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440" name="Picture 8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10016" r="4852" b="81001"/>
          <a:stretch>
            <a:fillRect/>
          </a:stretch>
        </p:blipFill>
        <p:spPr bwMode="auto">
          <a:xfrm>
            <a:off x="98425" y="355600"/>
            <a:ext cx="896937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2362200" y="533400"/>
            <a:ext cx="1920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Monotype Corsiva" pitchFamily="66" charset="0"/>
              </a:rPr>
              <a:t>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77083" r="4852" b="4355"/>
          <a:stretch>
            <a:fillRect/>
          </a:stretch>
        </p:blipFill>
        <p:spPr bwMode="auto">
          <a:xfrm>
            <a:off x="76200" y="2332038"/>
            <a:ext cx="8915400" cy="290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9464" name="Picture 8" descr="C:\Documents and Settings\Administrator\Desktop\SHARE\dr_p_ch\scan0005.jpg"/>
          <p:cNvPicPr>
            <a:picLocks noChangeAspect="1" noChangeArrowheads="1"/>
          </p:cNvPicPr>
          <p:nvPr/>
        </p:nvPicPr>
        <p:blipFill>
          <a:blip r:embed="rId2" cstate="print"/>
          <a:srcRect l="6239" t="10016" r="4852" b="81001"/>
          <a:stretch>
            <a:fillRect/>
          </a:stretch>
        </p:blipFill>
        <p:spPr bwMode="auto">
          <a:xfrm>
            <a:off x="98425" y="996950"/>
            <a:ext cx="896937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2286000" y="1219200"/>
            <a:ext cx="1920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Monotype Corsiva" pitchFamily="66" charset="0"/>
              </a:rPr>
              <a:t>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Rectangle 8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40968" name="Rectangle 9"/>
          <p:cNvSpPr>
            <a:spLocks noChangeArrowheads="1"/>
          </p:cNvSpPr>
          <p:nvPr/>
        </p:nvSpPr>
        <p:spPr bwMode="auto">
          <a:xfrm>
            <a:off x="381000" y="511175"/>
            <a:ext cx="8153400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0">
                <a:latin typeface="Arial" pitchFamily="34" charset="0"/>
              </a:rPr>
              <a:t>The early work in the mathematical analysis of control systems was in terms of differential equations. </a:t>
            </a:r>
          </a:p>
          <a:p>
            <a:pPr eaLnBrk="0" hangingPunct="0"/>
            <a:endParaRPr lang="en-US" b="0">
              <a:latin typeface="Arial" pitchFamily="34" charset="0"/>
            </a:endParaRPr>
          </a:p>
          <a:p>
            <a:pPr eaLnBrk="0" hangingPunct="0"/>
            <a:r>
              <a:rPr lang="en-US" b="0">
                <a:latin typeface="Arial" pitchFamily="34" charset="0"/>
              </a:rPr>
              <a:t>J.C. Maxwell analyzed the stability of Watt's flyball governor [Maxwell 1868]. </a:t>
            </a:r>
          </a:p>
          <a:p>
            <a:pPr eaLnBrk="0" hangingPunct="0"/>
            <a:endParaRPr lang="en-US" b="0">
              <a:latin typeface="Arial" pitchFamily="34" charset="0"/>
            </a:endParaRPr>
          </a:p>
          <a:p>
            <a:pPr eaLnBrk="0" hangingPunct="0"/>
            <a:r>
              <a:rPr lang="en-US" b="0">
                <a:latin typeface="Arial" pitchFamily="34" charset="0"/>
              </a:rPr>
              <a:t>His technique was to linearize the differential equations of motion to find the </a:t>
            </a:r>
            <a:r>
              <a:rPr lang="en-US" i="1">
                <a:solidFill>
                  <a:schemeClr val="accent2"/>
                </a:solidFill>
                <a:latin typeface="Arial" pitchFamily="34" charset="0"/>
              </a:rPr>
              <a:t>characteristic equation</a:t>
            </a:r>
            <a:r>
              <a:rPr lang="en-US" b="0">
                <a:latin typeface="Arial" pitchFamily="34" charset="0"/>
              </a:rPr>
              <a:t> of the system. He studied the effect of the system parameters on stability and showed that the system is stable if the roots of the characteristic equation have </a:t>
            </a:r>
            <a:r>
              <a:rPr lang="en-US" i="1">
                <a:solidFill>
                  <a:schemeClr val="accent2"/>
                </a:solidFill>
                <a:latin typeface="Arial" pitchFamily="34" charset="0"/>
              </a:rPr>
              <a:t>negative real parts</a:t>
            </a:r>
            <a:r>
              <a:rPr lang="en-US" b="0">
                <a:latin typeface="Arial" pitchFamily="34" charset="0"/>
              </a:rPr>
              <a:t>. </a:t>
            </a:r>
          </a:p>
          <a:p>
            <a:pPr eaLnBrk="0" hangingPunct="0"/>
            <a:endParaRPr lang="en-US" b="0">
              <a:latin typeface="Arial" pitchFamily="34" charset="0"/>
            </a:endParaRPr>
          </a:p>
          <a:p>
            <a:pPr eaLnBrk="0" hangingPunct="0"/>
            <a:r>
              <a:rPr lang="en-US" b="0">
                <a:latin typeface="Arial" pitchFamily="34" charset="0"/>
              </a:rPr>
              <a:t>With the work of Maxwell we can say that the theory of control systems was firmly established</a:t>
            </a:r>
            <a:r>
              <a:rPr lang="en-US" b="0"/>
              <a:t>.</a:t>
            </a:r>
          </a:p>
        </p:txBody>
      </p:sp>
      <p:sp>
        <p:nvSpPr>
          <p:cNvPr id="40969" name="Rectangle 10"/>
          <p:cNvSpPr>
            <a:spLocks noChangeArrowheads="1"/>
          </p:cNvSpPr>
          <p:nvPr/>
        </p:nvSpPr>
        <p:spPr bwMode="auto">
          <a:xfrm>
            <a:off x="0" y="4889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40970" name="Rectangle 11"/>
          <p:cNvSpPr>
            <a:spLocks noChangeArrowheads="1"/>
          </p:cNvSpPr>
          <p:nvPr/>
        </p:nvSpPr>
        <p:spPr bwMode="auto">
          <a:xfrm>
            <a:off x="457200" y="0"/>
            <a:ext cx="3711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Arial Black" pitchFamily="34" charset="0"/>
              </a:rPr>
              <a:t>Stability Theory</a:t>
            </a:r>
          </a:p>
        </p:txBody>
      </p:sp>
      <p:sp>
        <p:nvSpPr>
          <p:cNvPr id="40971" name="Rectangle 12"/>
          <p:cNvSpPr>
            <a:spLocks noChangeArrowheads="1"/>
          </p:cNvSpPr>
          <p:nvPr/>
        </p:nvSpPr>
        <p:spPr bwMode="auto">
          <a:xfrm>
            <a:off x="533400" y="5791200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>
                <a:latin typeface="Arial Narrow" pitchFamily="34" charset="0"/>
              </a:rPr>
              <a:t>Maxwell, J.C., "On Governors," </a:t>
            </a:r>
            <a:r>
              <a:rPr lang="en-US" sz="2000" b="0" i="1">
                <a:latin typeface="Arial Narrow" pitchFamily="34" charset="0"/>
              </a:rPr>
              <a:t>Proc. Royal Soc. London</a:t>
            </a:r>
            <a:r>
              <a:rPr lang="en-US" sz="2000" b="0">
                <a:latin typeface="Arial Narrow" pitchFamily="34" charset="0"/>
              </a:rPr>
              <a:t>, vol. 16, pp. 270-283, 1868.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077200" cy="2362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/>
              <a:t>Table 2.3</a:t>
            </a:r>
            <a:br>
              <a:rPr lang="en-US" b="1" smtClean="0"/>
            </a:br>
            <a:r>
              <a:rPr lang="en-US" smtClean="0"/>
              <a:t>Voltage-current, voltage-charge, and impedance relationships for capacitors, resistors, and inductors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533400" y="762000"/>
            <a:ext cx="7924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endParaRPr lang="en-US">
              <a:solidFill>
                <a:schemeClr val="tx2"/>
              </a:solidFill>
              <a:latin typeface="Arial" pitchFamily="34" charset="0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19400"/>
            <a:ext cx="8483600" cy="2654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762000"/>
            <a:ext cx="5029200" cy="27860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5128" name="Rectangle 3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b="1" smtClean="0"/>
              <a:t>Figure 2.3</a:t>
            </a:r>
            <a:r>
              <a:rPr lang="en-US" smtClean="0"/>
              <a:t>  RLC network 	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533400" y="3505200"/>
            <a:ext cx="2819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Monotype Corsiva" pitchFamily="66" charset="0"/>
              </a:rPr>
              <a:t>(Page 53     Nise)  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4724400" y="1066800"/>
          <a:ext cx="4030663" cy="762000"/>
        </p:xfrm>
        <a:graphic>
          <a:graphicData uri="http://schemas.openxmlformats.org/presentationml/2006/ole">
            <p:oleObj spid="_x0000_s98306" name="Equation" r:id="rId4" imgW="2082600" imgH="393480" progId="Equation.3">
              <p:embed/>
            </p:oleObj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5791200" y="2133600"/>
          <a:ext cx="2362200" cy="623888"/>
        </p:xfrm>
        <a:graphic>
          <a:graphicData uri="http://schemas.openxmlformats.org/presentationml/2006/ole">
            <p:oleObj spid="_x0000_s98307" name="Equation" r:id="rId5" imgW="863280" imgH="228600" progId="Equation.3">
              <p:embed/>
            </p:oleObj>
          </a:graphicData>
        </a:graphic>
      </p:graphicFrame>
      <p:graphicFrame>
        <p:nvGraphicFramePr>
          <p:cNvPr id="20487" name="Object 7"/>
          <p:cNvGraphicFramePr>
            <a:graphicFrameLocks noChangeAspect="1"/>
          </p:cNvGraphicFramePr>
          <p:nvPr/>
        </p:nvGraphicFramePr>
        <p:xfrm>
          <a:off x="4267200" y="2895600"/>
          <a:ext cx="4572000" cy="838200"/>
        </p:xfrm>
        <a:graphic>
          <a:graphicData uri="http://schemas.openxmlformats.org/presentationml/2006/ole">
            <p:oleObj spid="_x0000_s98308" name="Equation" r:id="rId6" imgW="2286000" imgH="419040" progId="Equation.3">
              <p:embed/>
            </p:oleObj>
          </a:graphicData>
        </a:graphic>
      </p:graphicFrame>
      <p:graphicFrame>
        <p:nvGraphicFramePr>
          <p:cNvPr id="20488" name="Object 8"/>
          <p:cNvGraphicFramePr>
            <a:graphicFrameLocks noChangeAspect="1"/>
          </p:cNvGraphicFramePr>
          <p:nvPr/>
        </p:nvGraphicFramePr>
        <p:xfrm>
          <a:off x="3505200" y="4038600"/>
          <a:ext cx="4876800" cy="647700"/>
        </p:xfrm>
        <a:graphic>
          <a:graphicData uri="http://schemas.openxmlformats.org/presentationml/2006/ole">
            <p:oleObj spid="_x0000_s98309" name="Equation" r:id="rId7" imgW="1815840" imgH="241200" progId="Equation.3">
              <p:embed/>
            </p:oleObj>
          </a:graphicData>
        </a:graphic>
      </p:graphicFrame>
      <p:graphicFrame>
        <p:nvGraphicFramePr>
          <p:cNvPr id="20489" name="Object 9"/>
          <p:cNvGraphicFramePr>
            <a:graphicFrameLocks noChangeAspect="1"/>
          </p:cNvGraphicFramePr>
          <p:nvPr/>
        </p:nvGraphicFramePr>
        <p:xfrm>
          <a:off x="1143000" y="4800600"/>
          <a:ext cx="6629400" cy="1425575"/>
        </p:xfrm>
        <a:graphic>
          <a:graphicData uri="http://schemas.openxmlformats.org/presentationml/2006/ole">
            <p:oleObj spid="_x0000_s98310" name="Equation" r:id="rId8" imgW="2717640" imgH="583920" progId="Equation.3">
              <p:embed/>
            </p:oleObj>
          </a:graphicData>
        </a:graphic>
      </p:graphicFrame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8600" y="4114800"/>
            <a:ext cx="30241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Laplace Transform: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838200"/>
            <a:ext cx="6811963" cy="26019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447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600" b="1" smtClean="0">
                <a:latin typeface="Arial Narrow" pitchFamily="34" charset="0"/>
              </a:rPr>
              <a:t>Figure 2.4</a:t>
            </a:r>
            <a:r>
              <a:rPr lang="en-US" sz="3600" smtClean="0">
                <a:latin typeface="Arial Narrow" pitchFamily="34" charset="0"/>
              </a:rPr>
              <a:t> </a:t>
            </a:r>
            <a:r>
              <a:rPr lang="en-US" sz="2800" smtClean="0">
                <a:latin typeface="Arial Narrow" pitchFamily="34" charset="0"/>
              </a:rPr>
              <a:t>Block diagram of series RLC electrical network</a:t>
            </a:r>
            <a:endParaRPr lang="en-US" sz="3600" smtClean="0">
              <a:latin typeface="Arial Narrow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67063" y="3470275"/>
            <a:ext cx="5824537" cy="305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4191000"/>
            <a:ext cx="3352800" cy="2057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4000" kern="0" dirty="0">
                <a:solidFill>
                  <a:schemeClr val="tx2"/>
                </a:solidFill>
                <a:latin typeface="Arial Narrow" pitchFamily="34" charset="0"/>
                <a:ea typeface="+mj-ea"/>
                <a:cs typeface="+mj-cs"/>
              </a:rPr>
              <a:t>Figure 2.5</a:t>
            </a:r>
            <a:r>
              <a:rPr lang="en-US" sz="4000" b="0" i="1" kern="0" dirty="0">
                <a:solidFill>
                  <a:schemeClr val="tx2"/>
                </a:solidFill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en-US" sz="3200" b="0" kern="0" dirty="0">
                <a:solidFill>
                  <a:schemeClr val="tx2"/>
                </a:solidFill>
                <a:latin typeface="Arial Narrow" pitchFamily="34" charset="0"/>
                <a:ea typeface="+mj-ea"/>
                <a:cs typeface="+mj-cs"/>
              </a:rPr>
              <a:t>Laplace-transformed network</a:t>
            </a:r>
            <a:endParaRPr lang="en-US" sz="4000" kern="0" dirty="0">
              <a:solidFill>
                <a:schemeClr val="tx2"/>
              </a:solidFill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4200" y="366713"/>
            <a:ext cx="5762625" cy="5940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28600"/>
            <a:ext cx="3505200" cy="3733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b="1" smtClean="0"/>
              <a:t>Figure 2.6</a:t>
            </a:r>
            <a:r>
              <a:rPr lang="en-US" smtClean="0"/>
              <a:t/>
            </a:r>
            <a:br>
              <a:rPr lang="en-US" smtClean="0"/>
            </a:br>
            <a:r>
              <a:rPr lang="en-US" sz="2800" b="1" smtClean="0">
                <a:latin typeface="Arial Narrow" pitchFamily="34" charset="0"/>
              </a:rPr>
              <a:t>a.</a:t>
            </a:r>
            <a:r>
              <a:rPr lang="en-US" sz="2800" smtClean="0">
                <a:latin typeface="Arial Narrow" pitchFamily="34" charset="0"/>
              </a:rPr>
              <a:t> Two-loop electrical</a:t>
            </a:r>
            <a:br>
              <a:rPr lang="en-US" sz="2800" smtClean="0">
                <a:latin typeface="Arial Narrow" pitchFamily="34" charset="0"/>
              </a:rPr>
            </a:br>
            <a:r>
              <a:rPr lang="en-US" sz="2800" smtClean="0">
                <a:latin typeface="Arial Narrow" pitchFamily="34" charset="0"/>
              </a:rPr>
              <a:t>network;</a:t>
            </a:r>
            <a:br>
              <a:rPr lang="en-US" sz="2800" smtClean="0">
                <a:latin typeface="Arial Narrow" pitchFamily="34" charset="0"/>
              </a:rPr>
            </a:br>
            <a:r>
              <a:rPr lang="en-US" sz="2800" b="1" smtClean="0">
                <a:latin typeface="Arial Narrow" pitchFamily="34" charset="0"/>
              </a:rPr>
              <a:t>b.</a:t>
            </a:r>
            <a:r>
              <a:rPr lang="en-US" sz="2800" smtClean="0">
                <a:latin typeface="Arial Narrow" pitchFamily="34" charset="0"/>
              </a:rPr>
              <a:t> transformed two-loop </a:t>
            </a:r>
            <a:br>
              <a:rPr lang="en-US" sz="2800" smtClean="0">
                <a:latin typeface="Arial Narrow" pitchFamily="34" charset="0"/>
              </a:rPr>
            </a:br>
            <a:r>
              <a:rPr lang="en-US" sz="2800" smtClean="0">
                <a:latin typeface="Arial Narrow" pitchFamily="34" charset="0"/>
              </a:rPr>
              <a:t>electrical network;</a:t>
            </a:r>
            <a:br>
              <a:rPr lang="en-US" sz="2800" smtClean="0">
                <a:latin typeface="Arial Narrow" pitchFamily="34" charset="0"/>
              </a:rPr>
            </a:br>
            <a:r>
              <a:rPr lang="en-US" sz="2800" b="1" smtClean="0">
                <a:latin typeface="Arial Narrow" pitchFamily="34" charset="0"/>
              </a:rPr>
              <a:t>c. </a:t>
            </a:r>
            <a:r>
              <a:rPr lang="en-US" sz="2800" smtClean="0">
                <a:latin typeface="Arial Narrow" pitchFamily="34" charset="0"/>
              </a:rPr>
              <a:t>block diagram</a:t>
            </a:r>
            <a:endParaRPr lang="en-US" sz="600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048000"/>
            <a:ext cx="8115300" cy="2038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33400"/>
            <a:ext cx="83820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smtClean="0"/>
              <a:t>Figure 2.7</a:t>
            </a:r>
            <a:r>
              <a:rPr lang="en-US" sz="3600" smtClean="0"/>
              <a:t> </a:t>
            </a:r>
            <a:br>
              <a:rPr lang="en-US" sz="3600" smtClean="0"/>
            </a:br>
            <a:r>
              <a:rPr lang="en-US" sz="3600" smtClean="0"/>
              <a:t>Block diagram of the network of Figure 2.6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352800"/>
            <a:ext cx="5514975" cy="2497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763000" cy="2286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smtClean="0"/>
              <a:t>Figure 2.8</a:t>
            </a:r>
            <a:r>
              <a:rPr lang="en-US" sz="3600" smtClean="0"/>
              <a:t> Transformed network ready for nodal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1427163"/>
            <a:ext cx="4953000" cy="4054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990600"/>
            <a:ext cx="3505200" cy="2667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/>
              <a:t>Figure 2.9</a:t>
            </a:r>
            <a:r>
              <a:rPr lang="en-US" i="1" smtClean="0"/>
              <a:t/>
            </a:r>
            <a:br>
              <a:rPr lang="en-US" i="1" smtClean="0"/>
            </a:br>
            <a:r>
              <a:rPr lang="en-US" smtClean="0"/>
              <a:t>Three-loop</a:t>
            </a:r>
            <a:br>
              <a:rPr lang="en-US" smtClean="0"/>
            </a:br>
            <a:r>
              <a:rPr lang="en-US" smtClean="0"/>
              <a:t>electrical network</a:t>
            </a:r>
            <a:endParaRPr lang="en-US" b="1" smtClean="0">
              <a:latin typeface="Times New Roman;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430463"/>
            <a:ext cx="5257800" cy="33067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smtClean="0"/>
              <a:t>Figure 2.14</a:t>
            </a:r>
            <a:r>
              <a:rPr lang="en-US" sz="3200" smtClean="0"/>
              <a:t> Electric circuit for Skill-Assessment Exercise 2.6</a:t>
            </a:r>
            <a:r>
              <a:rPr lang="en-US" sz="3200" b="1" smtClean="0">
                <a:latin typeface="Symbol;Times New Roman;Arial;Ar"/>
              </a:rPr>
              <a:t/>
            </a:r>
            <a:br>
              <a:rPr lang="en-US" sz="3200" b="1" smtClean="0">
                <a:latin typeface="Symbol;Times New Roman;Arial;Ar"/>
              </a:rPr>
            </a:br>
            <a:endParaRPr lang="en-US" sz="3200" b="1" smtClean="0">
              <a:latin typeface="Symbol;Times New Roman;Arial;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28600"/>
            <a:ext cx="2133600" cy="5638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b="1" smtClean="0">
                <a:latin typeface="Arial" pitchFamily="34" charset="0"/>
                <a:cs typeface="Arial" pitchFamily="34" charset="0"/>
              </a:rPr>
              <a:t>Table 2.4</a:t>
            </a:r>
            <a:br>
              <a:rPr lang="en-US" sz="2800" b="1" smtClean="0">
                <a:latin typeface="Arial" pitchFamily="34" charset="0"/>
                <a:cs typeface="Arial" pitchFamily="34" charset="0"/>
              </a:rPr>
            </a:br>
            <a:r>
              <a:rPr lang="en-US" sz="2000" smtClean="0">
                <a:latin typeface="Arial" pitchFamily="34" charset="0"/>
                <a:cs typeface="Arial" pitchFamily="34" charset="0"/>
              </a:rPr>
              <a:t>Force-velocity, force-displacement, and impedance translational relationships</a:t>
            </a:r>
            <a:br>
              <a:rPr lang="en-US" sz="2000" smtClean="0">
                <a:latin typeface="Arial" pitchFamily="34" charset="0"/>
                <a:cs typeface="Arial" pitchFamily="34" charset="0"/>
              </a:rPr>
            </a:br>
            <a:r>
              <a:rPr lang="en-US" sz="2000" smtClean="0">
                <a:latin typeface="Arial" pitchFamily="34" charset="0"/>
                <a:cs typeface="Arial" pitchFamily="34" charset="0"/>
              </a:rPr>
              <a:t>for springs, viscous dampers, and mass</a:t>
            </a:r>
            <a:endParaRPr lang="en-US" sz="240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533400" y="762000"/>
            <a:ext cx="3352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endParaRPr lang="en-US">
              <a:solidFill>
                <a:schemeClr val="tx2"/>
              </a:solidFill>
              <a:latin typeface="NewsGothic-Bold;NewsGothic"/>
            </a:endParaRP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3788" y="152400"/>
            <a:ext cx="6704012" cy="5715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1752600"/>
            <a:ext cx="8607425" cy="2667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>
                <a:latin typeface="Arial" pitchFamily="34" charset="0"/>
                <a:cs typeface="Arial" pitchFamily="34" charset="0"/>
              </a:rPr>
              <a:t>Figure 2.15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br>
              <a:rPr lang="en-US" smtClean="0">
                <a:latin typeface="Arial" pitchFamily="34" charset="0"/>
                <a:cs typeface="Arial" pitchFamily="34" charset="0"/>
              </a:rPr>
            </a:br>
            <a:r>
              <a:rPr lang="en-US" sz="2000" b="1" smtClean="0">
                <a:latin typeface="Arial" pitchFamily="34" charset="0"/>
                <a:cs typeface="Arial" pitchFamily="34" charset="0"/>
              </a:rPr>
              <a:t>a.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Mass, spring, and damper system; </a:t>
            </a:r>
            <a:br>
              <a:rPr lang="en-US" sz="2000" smtClean="0">
                <a:latin typeface="Arial" pitchFamily="34" charset="0"/>
                <a:cs typeface="Arial" pitchFamily="34" charset="0"/>
              </a:rPr>
            </a:br>
            <a:r>
              <a:rPr lang="en-US" sz="2000" b="1" smtClean="0">
                <a:latin typeface="Arial" pitchFamily="34" charset="0"/>
                <a:cs typeface="Arial" pitchFamily="34" charset="0"/>
              </a:rPr>
              <a:t>b.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block diagram</a:t>
            </a:r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228600" y="228600"/>
            <a:ext cx="4724400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Arial" pitchFamily="34" charset="0"/>
              </a:rPr>
              <a:t>Frequency-Domain Analysis</a:t>
            </a:r>
          </a:p>
          <a:p>
            <a:pPr eaLnBrk="0" hangingPunct="0"/>
            <a:r>
              <a:rPr lang="en-US" b="0">
                <a:latin typeface="Arial" pitchFamily="34" charset="0"/>
              </a:rPr>
              <a:t>The mathematical analysis of control systems had heretofore been carried out using differential equations in the </a:t>
            </a:r>
            <a:r>
              <a:rPr lang="en-US" b="0" i="1">
                <a:latin typeface="Arial" pitchFamily="34" charset="0"/>
              </a:rPr>
              <a:t>time domain</a:t>
            </a:r>
            <a:r>
              <a:rPr lang="en-US" b="0">
                <a:latin typeface="Arial" pitchFamily="34" charset="0"/>
              </a:rPr>
              <a:t>. At Bell Telephone Laboratories during the 1920's and 1930's, the </a:t>
            </a:r>
            <a:r>
              <a:rPr lang="en-US" b="0" i="1">
                <a:latin typeface="Arial" pitchFamily="34" charset="0"/>
              </a:rPr>
              <a:t>frequency domain</a:t>
            </a:r>
            <a:r>
              <a:rPr lang="en-US" b="0">
                <a:latin typeface="Arial" pitchFamily="34" charset="0"/>
              </a:rPr>
              <a:t> approaches developed by </a:t>
            </a:r>
            <a:r>
              <a:rPr lang="en-US">
                <a:latin typeface="Arial" pitchFamily="34" charset="0"/>
              </a:rPr>
              <a:t>P.-S. de Laplace</a:t>
            </a:r>
            <a:r>
              <a:rPr lang="en-US" b="0">
                <a:latin typeface="Arial" pitchFamily="34" charset="0"/>
              </a:rPr>
              <a:t> (1749-1827), </a:t>
            </a:r>
            <a:r>
              <a:rPr lang="en-US">
                <a:latin typeface="Arial" pitchFamily="34" charset="0"/>
              </a:rPr>
              <a:t>J. Fourier</a:t>
            </a:r>
            <a:r>
              <a:rPr lang="en-US" b="0">
                <a:latin typeface="Arial" pitchFamily="34" charset="0"/>
              </a:rPr>
              <a:t> (1768-1830), </a:t>
            </a:r>
            <a:r>
              <a:rPr lang="en-US">
                <a:latin typeface="Arial" pitchFamily="34" charset="0"/>
              </a:rPr>
              <a:t>A.L. Cauchy</a:t>
            </a:r>
            <a:r>
              <a:rPr lang="en-US" b="0">
                <a:latin typeface="Arial" pitchFamily="34" charset="0"/>
              </a:rPr>
              <a:t> (1789-1857), and others were explored and used in communication systems.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800"/>
            <a:ext cx="407511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Rectangle 9"/>
          <p:cNvSpPr>
            <a:spLocks noChangeArrowheads="1"/>
          </p:cNvSpPr>
          <p:nvPr/>
        </p:nvSpPr>
        <p:spPr bwMode="auto">
          <a:xfrm>
            <a:off x="4876800" y="5562600"/>
            <a:ext cx="4038600" cy="838200"/>
          </a:xfrm>
          <a:prstGeom prst="rect">
            <a:avLst/>
          </a:prstGeom>
          <a:solidFill>
            <a:schemeClr val="tx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>
                <a:solidFill>
                  <a:srgbClr val="FFFF00"/>
                </a:solidFill>
                <a:latin typeface="Arial" pitchFamily="34" charset="0"/>
              </a:rPr>
              <a:t>Pierre Simon, Marquis de Laplace</a:t>
            </a:r>
            <a:endParaRPr lang="en-US">
              <a:solidFill>
                <a:srgbClr val="FFFF00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1752600"/>
            <a:ext cx="8450263" cy="3048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8382000" cy="2057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b="1" smtClean="0">
                <a:latin typeface="Arial" pitchFamily="34" charset="0"/>
                <a:cs typeface="Arial" pitchFamily="34" charset="0"/>
              </a:rPr>
              <a:t>Figure 2.16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br>
              <a:rPr lang="en-US" sz="2000" smtClean="0">
                <a:latin typeface="Arial" pitchFamily="34" charset="0"/>
                <a:cs typeface="Arial" pitchFamily="34" charset="0"/>
              </a:rPr>
            </a:br>
            <a:r>
              <a:rPr lang="en-US" sz="2000" b="1" smtClean="0">
                <a:latin typeface="Arial" pitchFamily="34" charset="0"/>
                <a:cs typeface="Arial" pitchFamily="34" charset="0"/>
              </a:rPr>
              <a:t>a.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Free-body diagram of mass, spring, and damper system;</a:t>
            </a:r>
            <a:br>
              <a:rPr lang="en-US" sz="2000" smtClean="0">
                <a:latin typeface="Arial" pitchFamily="34" charset="0"/>
                <a:cs typeface="Arial" pitchFamily="34" charset="0"/>
              </a:rPr>
            </a:br>
            <a:r>
              <a:rPr lang="en-US" sz="2000" b="1" smtClean="0">
                <a:latin typeface="Arial" pitchFamily="34" charset="0"/>
                <a:cs typeface="Arial" pitchFamily="34" charset="0"/>
              </a:rPr>
              <a:t>b.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transformed free-body diagram</a:t>
            </a:r>
            <a:r>
              <a:rPr lang="en-US" sz="2000" b="1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000" b="1" smtClean="0">
                <a:latin typeface="Arial" pitchFamily="34" charset="0"/>
                <a:cs typeface="Arial" pitchFamily="34" charset="0"/>
              </a:rPr>
            </a:br>
            <a:endParaRPr lang="en-US" b="1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304800"/>
            <a:ext cx="8353425" cy="5799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810000"/>
            <a:ext cx="7848600" cy="838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b="1" smtClean="0">
                <a:latin typeface="Arial Narrow" pitchFamily="34" charset="0"/>
              </a:rPr>
              <a:t>a.</a:t>
            </a:r>
            <a:r>
              <a:rPr lang="en-US" sz="2400" smtClean="0">
                <a:latin typeface="Arial Narrow" pitchFamily="34" charset="0"/>
              </a:rPr>
              <a:t> Two-degrees-of-freedom translational mechanical system</a:t>
            </a:r>
            <a:r>
              <a:rPr lang="en-US" sz="2400" baseline="30000" smtClean="0">
                <a:latin typeface="Arial Narrow" pitchFamily="34" charset="0"/>
              </a:rPr>
              <a:t>8</a:t>
            </a:r>
            <a:r>
              <a:rPr lang="en-US" sz="2400" smtClean="0">
                <a:latin typeface="Arial Narrow" pitchFamily="34" charset="0"/>
              </a:rPr>
              <a:t>;</a:t>
            </a:r>
            <a:br>
              <a:rPr lang="en-US" sz="2400" smtClean="0">
                <a:latin typeface="Arial Narrow" pitchFamily="34" charset="0"/>
              </a:rPr>
            </a:br>
            <a:r>
              <a:rPr lang="en-US" sz="2400" b="1" smtClean="0">
                <a:latin typeface="Arial Narrow" pitchFamily="34" charset="0"/>
              </a:rPr>
              <a:t>b.</a:t>
            </a:r>
            <a:r>
              <a:rPr lang="en-US" sz="2400" smtClean="0">
                <a:latin typeface="Arial Narrow" pitchFamily="34" charset="0"/>
              </a:rPr>
              <a:t> block diagram</a:t>
            </a:r>
            <a:r>
              <a:rPr lang="en-US" sz="2400" b="1" smtClean="0">
                <a:latin typeface="Arial Narrow" pitchFamily="34" charset="0"/>
              </a:rPr>
              <a:t/>
            </a:r>
            <a:br>
              <a:rPr lang="en-US" sz="2400" b="1" smtClean="0">
                <a:latin typeface="Arial Narrow" pitchFamily="34" charset="0"/>
              </a:rPr>
            </a:br>
            <a:endParaRPr lang="en-US" sz="5400" b="1" smtClean="0">
              <a:latin typeface="Arial Narrow" pitchFamily="34" charset="0"/>
            </a:endParaRPr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0" y="0"/>
            <a:ext cx="4572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latin typeface="Arial Narrow" pitchFamily="34" charset="0"/>
              </a:rPr>
              <a:t>Figure 2.17</a:t>
            </a:r>
            <a:r>
              <a:rPr lang="en-US" sz="1400">
                <a:latin typeface="Arial Narrow" pitchFamily="34" charset="0"/>
              </a:rPr>
              <a:t> </a:t>
            </a:r>
            <a:br>
              <a:rPr lang="en-US" sz="1400">
                <a:latin typeface="Arial Narrow" pitchFamily="34" charset="0"/>
              </a:rPr>
            </a:b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1295400"/>
            <a:ext cx="7315200" cy="5322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9220200" cy="1600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b="1" smtClean="0">
                <a:latin typeface="Arial Narrow" pitchFamily="34" charset="0"/>
              </a:rPr>
              <a:t>Figure 2.18</a:t>
            </a:r>
            <a:r>
              <a:rPr lang="en-US" smtClean="0">
                <a:latin typeface="Arial Narrow" pitchFamily="34" charset="0"/>
              </a:rPr>
              <a:t/>
            </a:r>
            <a:br>
              <a:rPr lang="en-US" smtClean="0">
                <a:latin typeface="Arial Narrow" pitchFamily="34" charset="0"/>
              </a:rPr>
            </a:br>
            <a:r>
              <a:rPr lang="en-US" sz="2000" b="1" smtClean="0">
                <a:latin typeface="Arial Narrow" pitchFamily="34" charset="0"/>
              </a:rPr>
              <a:t>a.</a:t>
            </a:r>
            <a:r>
              <a:rPr lang="en-US" sz="2000" smtClean="0">
                <a:latin typeface="Arial Narrow" pitchFamily="34" charset="0"/>
              </a:rPr>
              <a:t> Forces on M</a:t>
            </a:r>
            <a:r>
              <a:rPr lang="en-US" sz="2000" baseline="-25000" smtClean="0">
                <a:latin typeface="Arial Narrow" pitchFamily="34" charset="0"/>
              </a:rPr>
              <a:t>1</a:t>
            </a:r>
            <a:r>
              <a:rPr lang="en-US" sz="2000" smtClean="0">
                <a:latin typeface="Arial Narrow" pitchFamily="34" charset="0"/>
              </a:rPr>
              <a:t> due only to motion of M</a:t>
            </a:r>
            <a:r>
              <a:rPr lang="en-US" sz="2000" baseline="-25000" smtClean="0">
                <a:latin typeface="Arial Narrow" pitchFamily="34" charset="0"/>
              </a:rPr>
              <a:t>1</a:t>
            </a:r>
            <a:r>
              <a:rPr lang="en-US" sz="2000" smtClean="0">
                <a:latin typeface="Arial Narrow" pitchFamily="34" charset="0"/>
              </a:rPr>
              <a:t/>
            </a:r>
            <a:br>
              <a:rPr lang="en-US" sz="2000" smtClean="0">
                <a:latin typeface="Arial Narrow" pitchFamily="34" charset="0"/>
              </a:rPr>
            </a:br>
            <a:r>
              <a:rPr lang="en-US" sz="2000" b="1" smtClean="0">
                <a:latin typeface="Arial Narrow" pitchFamily="34" charset="0"/>
              </a:rPr>
              <a:t>b.</a:t>
            </a:r>
            <a:r>
              <a:rPr lang="en-US" sz="2000" smtClean="0">
                <a:latin typeface="Arial Narrow" pitchFamily="34" charset="0"/>
              </a:rPr>
              <a:t> forces on M</a:t>
            </a:r>
            <a:r>
              <a:rPr lang="en-US" sz="2000" baseline="-25000" smtClean="0">
                <a:latin typeface="Arial Narrow" pitchFamily="34" charset="0"/>
              </a:rPr>
              <a:t>1</a:t>
            </a:r>
            <a:r>
              <a:rPr lang="en-US" sz="2000" smtClean="0">
                <a:latin typeface="Arial Narrow" pitchFamily="34" charset="0"/>
              </a:rPr>
              <a:t> due only to motion of M</a:t>
            </a:r>
            <a:r>
              <a:rPr lang="en-US" sz="2000" baseline="-25000" smtClean="0">
                <a:latin typeface="Arial Narrow" pitchFamily="34" charset="0"/>
              </a:rPr>
              <a:t>2</a:t>
            </a:r>
            <a:r>
              <a:rPr lang="en-US" sz="2000" smtClean="0">
                <a:latin typeface="Arial Narrow" pitchFamily="34" charset="0"/>
              </a:rPr>
              <a:t/>
            </a:r>
            <a:br>
              <a:rPr lang="en-US" sz="2000" smtClean="0">
                <a:latin typeface="Arial Narrow" pitchFamily="34" charset="0"/>
              </a:rPr>
            </a:br>
            <a:r>
              <a:rPr lang="en-US" sz="2000" b="1" smtClean="0">
                <a:latin typeface="Arial Narrow" pitchFamily="34" charset="0"/>
              </a:rPr>
              <a:t>c.</a:t>
            </a:r>
            <a:r>
              <a:rPr lang="en-US" sz="2000" smtClean="0">
                <a:latin typeface="Arial Narrow" pitchFamily="34" charset="0"/>
              </a:rPr>
              <a:t> all forces on M</a:t>
            </a:r>
            <a:r>
              <a:rPr lang="en-US" sz="2000" baseline="-25000" smtClean="0">
                <a:latin typeface="Arial Narrow" pitchFamily="34" charset="0"/>
              </a:rPr>
              <a:t>1</a:t>
            </a:r>
            <a:r>
              <a:rPr lang="en-US" smtClean="0">
                <a:latin typeface="Arial Narrow" pitchFamily="34" charset="0"/>
              </a:rPr>
              <a:t/>
            </a:r>
            <a:br>
              <a:rPr lang="en-US" smtClean="0">
                <a:latin typeface="Arial Narrow" pitchFamily="34" charset="0"/>
              </a:rPr>
            </a:br>
            <a:endParaRPr lang="en-US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49438" y="1295400"/>
            <a:ext cx="7294562" cy="5275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6096000" cy="1600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b="1" smtClean="0">
                <a:latin typeface="Arial Narrow" pitchFamily="34" charset="0"/>
              </a:rPr>
              <a:t>Figure 2.19</a:t>
            </a:r>
            <a:r>
              <a:rPr lang="en-US" smtClean="0">
                <a:latin typeface="Arial Narrow" pitchFamily="34" charset="0"/>
              </a:rPr>
              <a:t/>
            </a:r>
            <a:br>
              <a:rPr lang="en-US" smtClean="0">
                <a:latin typeface="Arial Narrow" pitchFamily="34" charset="0"/>
              </a:rPr>
            </a:br>
            <a:r>
              <a:rPr lang="en-US" sz="2000" b="1" smtClean="0">
                <a:latin typeface="Arial Narrow" pitchFamily="34" charset="0"/>
              </a:rPr>
              <a:t>a.</a:t>
            </a:r>
            <a:r>
              <a:rPr lang="en-US" sz="2000" smtClean="0">
                <a:latin typeface="Arial Narrow" pitchFamily="34" charset="0"/>
              </a:rPr>
              <a:t> Forces on M</a:t>
            </a:r>
            <a:r>
              <a:rPr lang="en-US" sz="2000" baseline="-25000" smtClean="0">
                <a:latin typeface="Arial Narrow" pitchFamily="34" charset="0"/>
              </a:rPr>
              <a:t>2</a:t>
            </a:r>
            <a:r>
              <a:rPr lang="en-US" sz="2000" smtClean="0">
                <a:latin typeface="Arial Narrow" pitchFamily="34" charset="0"/>
              </a:rPr>
              <a:t> due only to motion of M</a:t>
            </a:r>
            <a:r>
              <a:rPr lang="en-US" sz="2000" baseline="-25000" smtClean="0">
                <a:latin typeface="Arial Narrow" pitchFamily="34" charset="0"/>
              </a:rPr>
              <a:t>2</a:t>
            </a:r>
            <a:r>
              <a:rPr lang="en-US" sz="2000" smtClean="0">
                <a:latin typeface="Arial Narrow" pitchFamily="34" charset="0"/>
              </a:rPr>
              <a:t>;</a:t>
            </a:r>
            <a:br>
              <a:rPr lang="en-US" sz="2000" smtClean="0">
                <a:latin typeface="Arial Narrow" pitchFamily="34" charset="0"/>
              </a:rPr>
            </a:br>
            <a:r>
              <a:rPr lang="en-US" sz="2000" b="1" smtClean="0">
                <a:latin typeface="Arial Narrow" pitchFamily="34" charset="0"/>
              </a:rPr>
              <a:t>b.</a:t>
            </a:r>
            <a:r>
              <a:rPr lang="en-US" sz="2000" smtClean="0">
                <a:latin typeface="Arial Narrow" pitchFamily="34" charset="0"/>
              </a:rPr>
              <a:t> forces on M</a:t>
            </a:r>
            <a:r>
              <a:rPr lang="en-US" sz="2000" baseline="-25000" smtClean="0">
                <a:latin typeface="Arial Narrow" pitchFamily="34" charset="0"/>
              </a:rPr>
              <a:t>2</a:t>
            </a:r>
            <a:r>
              <a:rPr lang="en-US" sz="2000" smtClean="0">
                <a:latin typeface="Arial Narrow" pitchFamily="34" charset="0"/>
              </a:rPr>
              <a:t> due only to motion of M</a:t>
            </a:r>
            <a:r>
              <a:rPr lang="en-US" sz="2000" baseline="-25000" smtClean="0">
                <a:latin typeface="Arial Narrow" pitchFamily="34" charset="0"/>
              </a:rPr>
              <a:t>1</a:t>
            </a:r>
            <a:r>
              <a:rPr lang="en-US" sz="2000" smtClean="0">
                <a:latin typeface="Arial Narrow" pitchFamily="34" charset="0"/>
              </a:rPr>
              <a:t>;</a:t>
            </a:r>
            <a:br>
              <a:rPr lang="en-US" sz="2000" smtClean="0">
                <a:latin typeface="Arial Narrow" pitchFamily="34" charset="0"/>
              </a:rPr>
            </a:br>
            <a:r>
              <a:rPr lang="en-US" sz="2000" b="1" smtClean="0">
                <a:latin typeface="Arial Narrow" pitchFamily="34" charset="0"/>
              </a:rPr>
              <a:t>c.</a:t>
            </a:r>
            <a:r>
              <a:rPr lang="en-US" sz="2000" smtClean="0">
                <a:latin typeface="Arial Narrow" pitchFamily="34" charset="0"/>
              </a:rPr>
              <a:t> all forces on M</a:t>
            </a:r>
            <a:r>
              <a:rPr lang="en-US" sz="2000" baseline="-25000" smtClean="0">
                <a:latin typeface="Arial Narrow" pitchFamily="34" charset="0"/>
              </a:rPr>
              <a:t>2</a:t>
            </a:r>
            <a:r>
              <a:rPr lang="en-US" baseline="-25000" smtClean="0">
                <a:latin typeface="Arial Narrow" pitchFamily="34" charset="0"/>
              </a:rPr>
              <a:t/>
            </a:r>
            <a:br>
              <a:rPr lang="en-US" baseline="-25000" smtClean="0">
                <a:latin typeface="Arial Narrow" pitchFamily="34" charset="0"/>
              </a:rPr>
            </a:br>
            <a:endParaRPr lang="en-US" baseline="-2500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0513" y="2286000"/>
            <a:ext cx="8643937" cy="41338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8305800" cy="2209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b="1" smtClean="0">
                <a:latin typeface="Arial Narrow" pitchFamily="34" charset="0"/>
              </a:rPr>
              <a:t>Figure 2.20</a:t>
            </a:r>
            <a:r>
              <a:rPr lang="en-US" b="1" smtClean="0">
                <a:latin typeface="Arial Narrow" pitchFamily="34" charset="0"/>
              </a:rPr>
              <a:t/>
            </a:r>
            <a:br>
              <a:rPr lang="en-US" b="1" smtClean="0">
                <a:latin typeface="Arial Narrow" pitchFamily="34" charset="0"/>
              </a:rPr>
            </a:br>
            <a:r>
              <a:rPr lang="en-US" sz="2400" smtClean="0">
                <a:latin typeface="Arial Narrow" pitchFamily="34" charset="0"/>
              </a:rPr>
              <a:t>Three-degrees-of-freedom translational mechanical system</a:t>
            </a:r>
            <a:r>
              <a:rPr lang="en-US" sz="4800" b="1" smtClean="0">
                <a:latin typeface="Arial Narrow" pitchFamily="34" charset="0"/>
              </a:rPr>
              <a:t/>
            </a:r>
            <a:br>
              <a:rPr lang="en-US" sz="4800" b="1" smtClean="0">
                <a:latin typeface="Arial Narrow" pitchFamily="34" charset="0"/>
              </a:rPr>
            </a:br>
            <a:endParaRPr lang="en-US" b="1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1295400"/>
            <a:ext cx="8686800" cy="48180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6868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400" b="1" smtClean="0">
                <a:latin typeface="Arial Narrow" pitchFamily="34" charset="0"/>
              </a:rPr>
              <a:t>Figure 2.21</a:t>
            </a:r>
            <a:r>
              <a:rPr lang="en-US" smtClean="0">
                <a:latin typeface="Arial Narrow" pitchFamily="34" charset="0"/>
              </a:rPr>
              <a:t/>
            </a:r>
            <a:br>
              <a:rPr lang="en-US" smtClean="0">
                <a:latin typeface="Arial Narrow" pitchFamily="34" charset="0"/>
              </a:rPr>
            </a:br>
            <a:r>
              <a:rPr lang="en-US" sz="2400" smtClean="0">
                <a:latin typeface="Arial Narrow" pitchFamily="34" charset="0"/>
              </a:rPr>
              <a:t>Translational mechanical system for Skill-Assessment Exercise 2.8</a:t>
            </a:r>
            <a:endParaRPr lang="en-US" sz="480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1752600" cy="6324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b="1" smtClean="0">
                <a:latin typeface="Arial Narrow" pitchFamily="34" charset="0"/>
              </a:rPr>
              <a:t>Table 2.5</a:t>
            </a:r>
            <a:br>
              <a:rPr lang="en-US" sz="2800" b="1" smtClean="0">
                <a:latin typeface="Arial Narrow" pitchFamily="34" charset="0"/>
              </a:rPr>
            </a:br>
            <a:r>
              <a:rPr lang="en-US" sz="2000" smtClean="0">
                <a:solidFill>
                  <a:srgbClr val="993300"/>
                </a:solidFill>
                <a:latin typeface="Arial Narrow" pitchFamily="34" charset="0"/>
              </a:rPr>
              <a:t>Torque-angular velocity, torque-angular displacement, and impedance rotational relationships for springs, viscous dampers, and inertia</a:t>
            </a:r>
            <a:endParaRPr lang="en-US" sz="2400" smtClean="0">
              <a:solidFill>
                <a:srgbClr val="993300"/>
              </a:solidFill>
              <a:latin typeface="Arial Narrow" pitchFamily="34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533400" y="762000"/>
            <a:ext cx="350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endParaRPr lang="en-US">
              <a:solidFill>
                <a:schemeClr val="tx2"/>
              </a:solidFill>
              <a:latin typeface="NewsGothic-Bold;NewsGothic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250825"/>
            <a:ext cx="6975475" cy="6124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Text Box 4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73732" name="Line 5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733" name="Line 6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734" name="Line 7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975"/>
            <a:ext cx="86868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smtClean="0">
                <a:solidFill>
                  <a:srgbClr val="333399"/>
                </a:solidFill>
              </a:rPr>
              <a:t>Homogenous </a:t>
            </a:r>
            <a:r>
              <a:rPr lang="en-US" sz="2400" b="1" smtClean="0">
                <a:solidFill>
                  <a:srgbClr val="333399"/>
                </a:solidFill>
              </a:rPr>
              <a:t>(aka Autonomous / no input)</a:t>
            </a:r>
            <a:r>
              <a:rPr lang="en-US" sz="4000" b="1" smtClean="0">
                <a:solidFill>
                  <a:srgbClr val="333399"/>
                </a:solidFill>
              </a:rPr>
              <a:t> </a:t>
            </a:r>
            <a:br>
              <a:rPr lang="en-US" sz="4000" b="1" smtClean="0">
                <a:solidFill>
                  <a:srgbClr val="333399"/>
                </a:solidFill>
              </a:rPr>
            </a:br>
            <a:r>
              <a:rPr lang="en-US" sz="4000" b="1" smtClean="0">
                <a:solidFill>
                  <a:srgbClr val="333399"/>
                </a:solidFill>
              </a:rPr>
              <a:t>1</a:t>
            </a:r>
            <a:r>
              <a:rPr lang="en-US" sz="4000" b="1" baseline="30000" smtClean="0">
                <a:solidFill>
                  <a:srgbClr val="333399"/>
                </a:solidFill>
              </a:rPr>
              <a:t>st</a:t>
            </a:r>
            <a:r>
              <a:rPr lang="en-US" sz="4000" b="1" smtClean="0">
                <a:solidFill>
                  <a:srgbClr val="333399"/>
                </a:solidFill>
              </a:rPr>
              <a:t> order linear ODE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Solve:</a:t>
            </a:r>
          </a:p>
          <a:p>
            <a:endParaRPr lang="en-US" sz="800" smtClean="0"/>
          </a:p>
          <a:p>
            <a:r>
              <a:rPr lang="en-US" smtClean="0"/>
              <a:t>Do the Laplace transform</a:t>
            </a:r>
          </a:p>
          <a:p>
            <a:endParaRPr lang="en-US" smtClean="0"/>
          </a:p>
          <a:p>
            <a:r>
              <a:rPr lang="en-US" smtClean="0"/>
              <a:t>Do simple algebra</a:t>
            </a:r>
          </a:p>
          <a:p>
            <a:endParaRPr lang="en-US" smtClean="0"/>
          </a:p>
          <a:p>
            <a:endParaRPr lang="en-US" sz="2000" smtClean="0"/>
          </a:p>
          <a:p>
            <a:r>
              <a:rPr lang="en-US" smtClean="0"/>
              <a:t>Take inverse transform </a:t>
            </a:r>
          </a:p>
        </p:txBody>
      </p:sp>
      <p:pic>
        <p:nvPicPr>
          <p:cNvPr id="249867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2362200" y="2971800"/>
            <a:ext cx="5114925" cy="4762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249868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2933700" y="4025900"/>
            <a:ext cx="468630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9870" name="Picture 1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1828800" y="5638800"/>
            <a:ext cx="36528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9871" name="Picture 1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lum bright="-40000"/>
          </a:blip>
          <a:srcRect/>
          <a:stretch>
            <a:fillRect/>
          </a:stretch>
        </p:blipFill>
        <p:spPr bwMode="auto">
          <a:xfrm>
            <a:off x="2514599" y="1600200"/>
            <a:ext cx="4043363" cy="685800"/>
          </a:xfrm>
          <a:prstGeom prst="rect">
            <a:avLst/>
          </a:prstGeom>
          <a:gradFill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249872" name="Text Box 16"/>
          <p:cNvSpPr txBox="1">
            <a:spLocks noChangeArrowheads="1"/>
          </p:cNvSpPr>
          <p:nvPr/>
        </p:nvSpPr>
        <p:spPr bwMode="auto">
          <a:xfrm>
            <a:off x="5759450" y="5562600"/>
            <a:ext cx="27749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60093"/>
                </a:solidFill>
              </a:rPr>
              <a:t>Known as </a:t>
            </a:r>
            <a:r>
              <a:rPr lang="en-US" i="1">
                <a:solidFill>
                  <a:srgbClr val="003300"/>
                </a:solidFill>
                <a:cs typeface="Times New Roman" pitchFamily="18" charset="0"/>
              </a:rPr>
              <a:t>zero input response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59" grpId="0" build="p"/>
      <p:bldP spid="24987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7" name="Rectangle 7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/>
              <a:t>Solve:</a:t>
            </a:r>
          </a:p>
          <a:p>
            <a:r>
              <a:rPr lang="en-US" sz="2800" smtClean="0"/>
              <a:t>Do the Laplace transform</a:t>
            </a:r>
          </a:p>
          <a:p>
            <a:endParaRPr lang="en-US" sz="1400" smtClean="0"/>
          </a:p>
          <a:p>
            <a:r>
              <a:rPr lang="en-US" sz="2800" smtClean="0"/>
              <a:t>Do simple algebra</a:t>
            </a:r>
          </a:p>
          <a:p>
            <a:endParaRPr lang="en-US" sz="2800" smtClean="0"/>
          </a:p>
          <a:p>
            <a:endParaRPr lang="en-US" sz="2000" smtClean="0"/>
          </a:p>
          <a:p>
            <a:r>
              <a:rPr lang="en-US" sz="2800" smtClean="0"/>
              <a:t>Take inverse transform </a:t>
            </a:r>
          </a:p>
          <a:p>
            <a:endParaRPr lang="en-US" sz="2800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smtClean="0">
                <a:solidFill>
                  <a:srgbClr val="333399"/>
                </a:solidFill>
              </a:rPr>
              <a:t>1</a:t>
            </a:r>
            <a:r>
              <a:rPr lang="en-US" sz="4000" b="1" baseline="30000" smtClean="0">
                <a:solidFill>
                  <a:srgbClr val="333399"/>
                </a:solidFill>
              </a:rPr>
              <a:t>st</a:t>
            </a:r>
            <a:r>
              <a:rPr lang="en-US" sz="4000" b="1" smtClean="0">
                <a:solidFill>
                  <a:srgbClr val="333399"/>
                </a:solidFill>
              </a:rPr>
              <a:t> order linear ODE </a:t>
            </a:r>
            <a:br>
              <a:rPr lang="en-US" sz="4000" b="1" smtClean="0">
                <a:solidFill>
                  <a:srgbClr val="333399"/>
                </a:solidFill>
              </a:rPr>
            </a:br>
            <a:r>
              <a:rPr lang="en-US" sz="4000" b="1" smtClean="0">
                <a:solidFill>
                  <a:srgbClr val="333399"/>
                </a:solidFill>
              </a:rPr>
              <a:t>with input (non-homogenous)</a:t>
            </a:r>
          </a:p>
        </p:txBody>
      </p:sp>
      <p:pic>
        <p:nvPicPr>
          <p:cNvPr id="25088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lum bright="-50000"/>
          </a:blip>
          <a:srcRect/>
          <a:stretch>
            <a:fillRect/>
          </a:stretch>
        </p:blipFill>
        <p:spPr bwMode="auto">
          <a:xfrm>
            <a:off x="2286000" y="1447799"/>
            <a:ext cx="5397499" cy="580897"/>
          </a:xfrm>
          <a:prstGeom prst="rect">
            <a:avLst/>
          </a:prstGeom>
          <a:gradFill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pic>
        <p:nvPicPr>
          <p:cNvPr id="250891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1447800" y="2571750"/>
            <a:ext cx="5181600" cy="35877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250895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90000"/>
          </a:blip>
          <a:srcRect/>
          <a:stretch>
            <a:fillRect/>
          </a:stretch>
        </p:blipFill>
        <p:spPr bwMode="auto">
          <a:xfrm>
            <a:off x="2495550" y="4724400"/>
            <a:ext cx="52705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0896" name="Picture 1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1381125" y="3352800"/>
            <a:ext cx="6086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897" name="AutoShape 17"/>
          <p:cNvSpPr>
            <a:spLocks/>
          </p:cNvSpPr>
          <p:nvPr/>
        </p:nvSpPr>
        <p:spPr bwMode="auto">
          <a:xfrm rot="-5400000">
            <a:off x="6438107" y="4691856"/>
            <a:ext cx="215900" cy="2439987"/>
          </a:xfrm>
          <a:prstGeom prst="leftBrace">
            <a:avLst>
              <a:gd name="adj1" fmla="val 94179"/>
              <a:gd name="adj2" fmla="val 50000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250898" name="Text Box 18"/>
          <p:cNvSpPr txBox="1">
            <a:spLocks noChangeArrowheads="1"/>
          </p:cNvSpPr>
          <p:nvPr/>
        </p:nvSpPr>
        <p:spPr bwMode="auto">
          <a:xfrm>
            <a:off x="4405313" y="5943600"/>
            <a:ext cx="47577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60093"/>
                </a:solidFill>
              </a:rPr>
              <a:t>Known as the </a:t>
            </a:r>
            <a:r>
              <a:rPr lang="en-US" i="1">
                <a:solidFill>
                  <a:srgbClr val="003300"/>
                </a:solidFill>
                <a:cs typeface="Times New Roman" pitchFamily="18" charset="0"/>
              </a:rPr>
              <a:t>zero state response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7" grpId="0" build="p"/>
      <p:bldP spid="250897" grpId="0" animBg="1"/>
      <p:bldP spid="2508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4413" y="6172200"/>
            <a:ext cx="5889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362200" y="6445250"/>
            <a:ext cx="444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</a:rPr>
              <a:t>Indian Institute of Information Technology - Allahabad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0" y="6629400"/>
            <a:ext cx="9144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1752600" y="6629400"/>
            <a:ext cx="6096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6858000" y="6629400"/>
            <a:ext cx="2286000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 </a:t>
            </a: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106363"/>
            <a:ext cx="8915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rgbClr val="000099"/>
                </a:solidFill>
                <a:latin typeface="Arial Black" pitchFamily="34" charset="0"/>
              </a:rPr>
              <a:t>Linear Time-Invariant (LTI) Systems</a:t>
            </a:r>
            <a:endParaRPr lang="en-US" sz="3200" b="0">
              <a:latin typeface="Arial Black" pitchFamily="34" charset="0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228600" y="1219200"/>
            <a:ext cx="853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>
                <a:latin typeface="Arial" pitchFamily="34" charset="0"/>
              </a:rPr>
              <a:t>A continuous-time 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system</a:t>
            </a:r>
            <a:r>
              <a:rPr lang="en-US" sz="2000" b="0">
                <a:latin typeface="Arial" pitchFamily="34" charset="0"/>
              </a:rPr>
              <a:t> accepts an input signal, 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x(t)</a:t>
            </a:r>
            <a:r>
              <a:rPr lang="en-US" sz="2000" b="0" i="1">
                <a:latin typeface="Arial" pitchFamily="34" charset="0"/>
              </a:rPr>
              <a:t>, </a:t>
            </a:r>
            <a:r>
              <a:rPr lang="en-US" sz="2000" b="0">
                <a:latin typeface="Arial" pitchFamily="34" charset="0"/>
              </a:rPr>
              <a:t>and produces an output signal, 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y(t)</a:t>
            </a:r>
            <a:r>
              <a:rPr lang="en-US" sz="2000" b="0">
                <a:latin typeface="Arial" pitchFamily="34" charset="0"/>
              </a:rPr>
              <a:t>. A system is often represented as an </a:t>
            </a:r>
            <a:r>
              <a:rPr lang="en-US" u="sng">
                <a:solidFill>
                  <a:srgbClr val="000066"/>
                </a:solidFill>
                <a:latin typeface="Arial" pitchFamily="34" charset="0"/>
              </a:rPr>
              <a:t>operator</a:t>
            </a:r>
            <a:r>
              <a:rPr lang="en-US" sz="2000" b="0">
                <a:latin typeface="Arial" pitchFamily="34" charset="0"/>
              </a:rPr>
              <a:t> </a:t>
            </a:r>
            <a:r>
              <a:rPr lang="en-US" sz="2000" b="0" i="1">
                <a:latin typeface="Arial" pitchFamily="34" charset="0"/>
              </a:rPr>
              <a:t>"</a:t>
            </a:r>
            <a:r>
              <a:rPr lang="en-US" sz="2000" i="1">
                <a:solidFill>
                  <a:srgbClr val="000066"/>
                </a:solidFill>
                <a:latin typeface="Arial" pitchFamily="34" charset="0"/>
              </a:rPr>
              <a:t>S</a:t>
            </a:r>
            <a:r>
              <a:rPr lang="en-US" sz="2000" b="0" i="1">
                <a:latin typeface="Arial" pitchFamily="34" charset="0"/>
              </a:rPr>
              <a:t>"</a:t>
            </a:r>
            <a:r>
              <a:rPr lang="en-US" sz="2000" b="0">
                <a:latin typeface="Arial" pitchFamily="34" charset="0"/>
              </a:rPr>
              <a:t> in the form </a:t>
            </a:r>
          </a:p>
        </p:txBody>
      </p:sp>
      <p:sp>
        <p:nvSpPr>
          <p:cNvPr id="57358" name="Rectangle 14"/>
          <p:cNvSpPr>
            <a:spLocks noChangeArrowheads="1"/>
          </p:cNvSpPr>
          <p:nvPr/>
        </p:nvSpPr>
        <p:spPr bwMode="auto">
          <a:xfrm>
            <a:off x="3200400" y="4876800"/>
            <a:ext cx="2209800" cy="91281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lIns="228600" tIns="228600" rIns="228600" bIns="228600"/>
          <a:lstStyle/>
          <a:p>
            <a:r>
              <a:rPr lang="en-US" sz="2800" i="1">
                <a:solidFill>
                  <a:srgbClr val="000066"/>
                </a:solidFill>
              </a:rPr>
              <a:t>y(t) = S </a:t>
            </a:r>
            <a:r>
              <a:rPr lang="en-US" sz="2800">
                <a:solidFill>
                  <a:srgbClr val="000066"/>
                </a:solidFill>
              </a:rPr>
              <a:t>[</a:t>
            </a:r>
            <a:r>
              <a:rPr lang="en-US" sz="2800" i="1">
                <a:solidFill>
                  <a:srgbClr val="000066"/>
                </a:solidFill>
              </a:rPr>
              <a:t>x(t)</a:t>
            </a:r>
            <a:r>
              <a:rPr lang="en-US" sz="2800">
                <a:solidFill>
                  <a:srgbClr val="000066"/>
                </a:solidFill>
              </a:rPr>
              <a:t>]</a:t>
            </a:r>
            <a:r>
              <a:rPr lang="en-US" sz="1100" b="0"/>
              <a:t> </a:t>
            </a:r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3657600" y="3352800"/>
            <a:ext cx="1371600" cy="685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75294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3200" i="1">
                <a:solidFill>
                  <a:schemeClr val="accent2"/>
                </a:solidFill>
                <a:latin typeface="Arial" pitchFamily="34" charset="0"/>
              </a:rPr>
              <a:t>S</a:t>
            </a:r>
          </a:p>
        </p:txBody>
      </p:sp>
      <p:sp>
        <p:nvSpPr>
          <p:cNvPr id="43020" name="Rectangle 16"/>
          <p:cNvSpPr>
            <a:spLocks noChangeArrowheads="1"/>
          </p:cNvSpPr>
          <p:nvPr/>
        </p:nvSpPr>
        <p:spPr bwMode="auto">
          <a:xfrm>
            <a:off x="6172200" y="3429000"/>
            <a:ext cx="65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accent2"/>
                </a:solidFill>
                <a:latin typeface="Arial" pitchFamily="34" charset="0"/>
              </a:rPr>
              <a:t>y(t)</a:t>
            </a:r>
          </a:p>
        </p:txBody>
      </p:sp>
      <p:sp>
        <p:nvSpPr>
          <p:cNvPr id="43021" name="Rectangle 17"/>
          <p:cNvSpPr>
            <a:spLocks noChangeArrowheads="1"/>
          </p:cNvSpPr>
          <p:nvPr/>
        </p:nvSpPr>
        <p:spPr bwMode="auto">
          <a:xfrm>
            <a:off x="1981200" y="3429000"/>
            <a:ext cx="65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accent2"/>
                </a:solidFill>
                <a:latin typeface="Arial" pitchFamily="34" charset="0"/>
              </a:rPr>
              <a:t>x(t)</a:t>
            </a:r>
          </a:p>
        </p:txBody>
      </p:sp>
      <p:sp>
        <p:nvSpPr>
          <p:cNvPr id="43022" name="Line 18"/>
          <p:cNvSpPr>
            <a:spLocks noChangeShapeType="1"/>
          </p:cNvSpPr>
          <p:nvPr/>
        </p:nvSpPr>
        <p:spPr bwMode="auto">
          <a:xfrm>
            <a:off x="2667000" y="3657600"/>
            <a:ext cx="990600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23" name="Line 19"/>
          <p:cNvSpPr>
            <a:spLocks noChangeShapeType="1"/>
          </p:cNvSpPr>
          <p:nvPr/>
        </p:nvSpPr>
        <p:spPr bwMode="auto">
          <a:xfrm>
            <a:off x="5029200" y="3657600"/>
            <a:ext cx="1143000" cy="0"/>
          </a:xfrm>
          <a:prstGeom prst="line">
            <a:avLst/>
          </a:prstGeom>
          <a:noFill/>
          <a:ln w="76200">
            <a:solidFill>
              <a:srgbClr val="0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8" grpId="0" animBg="1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01713"/>
            <a:ext cx="8229600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Solve:</a:t>
            </a:r>
          </a:p>
          <a:p>
            <a:r>
              <a:rPr lang="en-US" smtClean="0"/>
              <a:t>Do the Laplace transform</a:t>
            </a:r>
          </a:p>
          <a:p>
            <a:endParaRPr lang="en-US" smtClean="0"/>
          </a:p>
          <a:p>
            <a:r>
              <a:rPr lang="en-US" smtClean="0"/>
              <a:t>Do simple algebra</a:t>
            </a:r>
          </a:p>
          <a:p>
            <a:pPr>
              <a:buFontTx/>
              <a:buNone/>
            </a:pPr>
            <a:endParaRPr lang="en-US" smtClean="0"/>
          </a:p>
          <a:p>
            <a:endParaRPr lang="en-US" smtClean="0"/>
          </a:p>
          <a:p>
            <a:r>
              <a:rPr lang="en-US" smtClean="0"/>
              <a:t>Take inverse transform </a:t>
            </a:r>
          </a:p>
          <a:p>
            <a:endParaRPr lang="en-US" sz="2800" smtClean="0"/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>
                <a:solidFill>
                  <a:srgbClr val="333399"/>
                </a:solidFill>
              </a:rPr>
              <a:t>Example: a 2</a:t>
            </a:r>
            <a:r>
              <a:rPr lang="en-US" b="1" baseline="30000" smtClean="0">
                <a:solidFill>
                  <a:srgbClr val="333399"/>
                </a:solidFill>
              </a:rPr>
              <a:t>nd</a:t>
            </a:r>
            <a:r>
              <a:rPr lang="en-US" b="1" smtClean="0">
                <a:solidFill>
                  <a:srgbClr val="333399"/>
                </a:solidFill>
              </a:rPr>
              <a:t> order system</a:t>
            </a:r>
          </a:p>
        </p:txBody>
      </p:sp>
      <p:pic>
        <p:nvPicPr>
          <p:cNvPr id="251931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 contrast="38000"/>
          </a:blip>
          <a:srcRect/>
          <a:stretch>
            <a:fillRect/>
          </a:stretch>
        </p:blipFill>
        <p:spPr bwMode="auto">
          <a:xfrm>
            <a:off x="5643563" y="4364038"/>
            <a:ext cx="304323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194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 contrast="38000"/>
          </a:blip>
          <a:srcRect/>
          <a:stretch>
            <a:fillRect/>
          </a:stretch>
        </p:blipFill>
        <p:spPr bwMode="auto">
          <a:xfrm>
            <a:off x="1858963" y="5057775"/>
            <a:ext cx="46418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1943" name="Picture 3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 contrast="38000"/>
          </a:blip>
          <a:srcRect/>
          <a:stretch>
            <a:fillRect/>
          </a:stretch>
        </p:blipFill>
        <p:spPr bwMode="auto">
          <a:xfrm>
            <a:off x="2727325" y="5638800"/>
            <a:ext cx="1522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170" name="Object 10"/>
          <p:cNvGraphicFramePr>
            <a:graphicFrameLocks noChangeAspect="1"/>
          </p:cNvGraphicFramePr>
          <p:nvPr/>
        </p:nvGraphicFramePr>
        <p:xfrm>
          <a:off x="2209800" y="838200"/>
          <a:ext cx="6318250" cy="762000"/>
        </p:xfrm>
        <a:graphic>
          <a:graphicData uri="http://schemas.openxmlformats.org/presentationml/2006/ole">
            <p:oleObj spid="_x0000_s99330" name="Equation" r:id="rId9" imgW="2082600" imgH="228600" progId="Equation.3">
              <p:embed/>
            </p:oleObj>
          </a:graphicData>
        </a:graphic>
      </p:graphicFrame>
      <p:graphicFrame>
        <p:nvGraphicFramePr>
          <p:cNvPr id="7171" name="Object 11"/>
          <p:cNvGraphicFramePr>
            <a:graphicFrameLocks noChangeAspect="1"/>
          </p:cNvGraphicFramePr>
          <p:nvPr/>
        </p:nvGraphicFramePr>
        <p:xfrm>
          <a:off x="2097088" y="2133600"/>
          <a:ext cx="5980112" cy="762000"/>
        </p:xfrm>
        <a:graphic>
          <a:graphicData uri="http://schemas.openxmlformats.org/presentationml/2006/ole">
            <p:oleObj spid="_x0000_s99331" name="Equation" r:id="rId10" imgW="2006280" imgH="228600" progId="Equation.3">
              <p:embed/>
            </p:oleObj>
          </a:graphicData>
        </a:graphic>
      </p:graphicFrame>
      <p:graphicFrame>
        <p:nvGraphicFramePr>
          <p:cNvPr id="7172" name="Object 12"/>
          <p:cNvGraphicFramePr>
            <a:graphicFrameLocks noChangeAspect="1"/>
          </p:cNvGraphicFramePr>
          <p:nvPr/>
        </p:nvGraphicFramePr>
        <p:xfrm>
          <a:off x="990600" y="3048000"/>
          <a:ext cx="7010400" cy="1190625"/>
        </p:xfrm>
        <a:graphic>
          <a:graphicData uri="http://schemas.openxmlformats.org/presentationml/2006/ole">
            <p:oleObj spid="_x0000_s99332" name="Equation" r:id="rId11" imgW="217152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76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smtClean="0">
                <a:solidFill>
                  <a:srgbClr val="333399"/>
                </a:solidFill>
              </a:rPr>
              <a:t>Using Laplace Transform to Analyze a 2</a:t>
            </a:r>
            <a:r>
              <a:rPr lang="en-US" sz="4000" b="1" baseline="30000" smtClean="0">
                <a:solidFill>
                  <a:srgbClr val="333399"/>
                </a:solidFill>
              </a:rPr>
              <a:t>nd</a:t>
            </a:r>
            <a:r>
              <a:rPr lang="en-US" sz="4000" b="1" smtClean="0">
                <a:solidFill>
                  <a:srgbClr val="333399"/>
                </a:solidFill>
              </a:rPr>
              <a:t> Order system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686800" cy="5202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2400" smtClean="0"/>
              <a:t>Consider the autonomous (homogenous) 2</a:t>
            </a:r>
            <a:r>
              <a:rPr lang="en-US" sz="2400" baseline="30000" smtClean="0"/>
              <a:t>nd</a:t>
            </a:r>
            <a:r>
              <a:rPr lang="en-US" sz="2400" smtClean="0"/>
              <a:t> order system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1000" smtClean="0"/>
          </a:p>
          <a:p>
            <a:pPr>
              <a:lnSpc>
                <a:spcPct val="90000"/>
              </a:lnSpc>
            </a:pPr>
            <a:r>
              <a:rPr lang="en-US" sz="2400" smtClean="0"/>
              <a:t>To find </a:t>
            </a:r>
            <a:r>
              <a:rPr lang="en-US" sz="2400" i="1" smtClean="0">
                <a:cs typeface="Times New Roman" pitchFamily="18" charset="0"/>
              </a:rPr>
              <a:t>y</a:t>
            </a:r>
            <a:r>
              <a:rPr lang="en-US" sz="2400" smtClean="0">
                <a:cs typeface="Times New Roman" pitchFamily="18" charset="0"/>
              </a:rPr>
              <a:t>(</a:t>
            </a:r>
            <a:r>
              <a:rPr lang="en-US" sz="2400" i="1" smtClean="0">
                <a:cs typeface="Times New Roman" pitchFamily="18" charset="0"/>
              </a:rPr>
              <a:t>t</a:t>
            </a:r>
            <a:r>
              <a:rPr lang="en-US" sz="2400" smtClean="0">
                <a:cs typeface="Times New Roman" pitchFamily="18" charset="0"/>
              </a:rPr>
              <a:t>),</a:t>
            </a:r>
            <a:r>
              <a:rPr lang="en-US" sz="2400" smtClean="0"/>
              <a:t> take the </a:t>
            </a:r>
            <a:r>
              <a:rPr lang="en-US" sz="2400" smtClean="0">
                <a:solidFill>
                  <a:srgbClr val="A50021"/>
                </a:solidFill>
              </a:rPr>
              <a:t>Laplace transform 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(to get an algebraic equation in </a:t>
            </a:r>
            <a:r>
              <a:rPr lang="en-US" sz="2400" i="1" smtClean="0">
                <a:cs typeface="Times New Roman" pitchFamily="18" charset="0"/>
              </a:rPr>
              <a:t>s</a:t>
            </a:r>
            <a:r>
              <a:rPr lang="en-US" sz="2400" smtClean="0"/>
              <a:t>)</a:t>
            </a:r>
            <a:br>
              <a:rPr lang="en-US" sz="2400" smtClean="0"/>
            </a:br>
            <a:endParaRPr lang="en-US" sz="2400" smtClean="0"/>
          </a:p>
          <a:p>
            <a:pPr>
              <a:lnSpc>
                <a:spcPct val="90000"/>
              </a:lnSpc>
            </a:pPr>
            <a:endParaRPr lang="en-US" sz="1200" smtClean="0"/>
          </a:p>
          <a:p>
            <a:pPr>
              <a:lnSpc>
                <a:spcPct val="90000"/>
              </a:lnSpc>
            </a:pPr>
            <a:r>
              <a:rPr lang="en-US" sz="2400" smtClean="0"/>
              <a:t>Do some </a:t>
            </a:r>
            <a:r>
              <a:rPr lang="en-US" sz="2400" smtClean="0">
                <a:solidFill>
                  <a:srgbClr val="A50021"/>
                </a:solidFill>
              </a:rPr>
              <a:t>algebra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smtClean="0"/>
              <a:t/>
            </a:r>
            <a:br>
              <a:rPr lang="en-US" sz="2400" smtClean="0"/>
            </a:br>
            <a:endParaRPr lang="en-US" sz="240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Find </a:t>
            </a:r>
            <a:r>
              <a:rPr lang="en-US" sz="2400" i="1" smtClean="0">
                <a:cs typeface="Times New Roman" pitchFamily="18" charset="0"/>
              </a:rPr>
              <a:t>y</a:t>
            </a:r>
            <a:r>
              <a:rPr lang="en-US" sz="2400" smtClean="0">
                <a:cs typeface="Times New Roman" pitchFamily="18" charset="0"/>
              </a:rPr>
              <a:t>(</a:t>
            </a:r>
            <a:r>
              <a:rPr lang="en-US" sz="2400" i="1" smtClean="0">
                <a:cs typeface="Times New Roman" pitchFamily="18" charset="0"/>
              </a:rPr>
              <a:t>t</a:t>
            </a:r>
            <a:r>
              <a:rPr lang="en-US" sz="2400" smtClean="0">
                <a:cs typeface="Times New Roman" pitchFamily="18" charset="0"/>
              </a:rPr>
              <a:t>)</a:t>
            </a:r>
            <a:r>
              <a:rPr lang="en-US" sz="2400" smtClean="0"/>
              <a:t> by taking the </a:t>
            </a:r>
            <a:r>
              <a:rPr lang="en-US" sz="2400" smtClean="0">
                <a:solidFill>
                  <a:srgbClr val="A50021"/>
                </a:solidFill>
              </a:rPr>
              <a:t>inverse transform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 </a:t>
            </a:r>
          </a:p>
        </p:txBody>
      </p:sp>
      <p:pic>
        <p:nvPicPr>
          <p:cNvPr id="2355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908050" y="1524000"/>
            <a:ext cx="6410325" cy="533400"/>
          </a:xfrm>
          <a:prstGeom prst="rect">
            <a:avLst/>
          </a:prstGeom>
          <a:gradFill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</p:pic>
      <p:pic>
        <p:nvPicPr>
          <p:cNvPr id="23552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2960688" y="5867400"/>
            <a:ext cx="24796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2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5427663" y="3663950"/>
            <a:ext cx="239712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532063" y="4354513"/>
            <a:ext cx="3019425" cy="946150"/>
            <a:chOff x="1595" y="3389"/>
            <a:chExt cx="1902" cy="596"/>
          </a:xfrm>
        </p:grpSpPr>
        <p:sp>
          <p:nvSpPr>
            <p:cNvPr id="13325" name="Text Box 10"/>
            <p:cNvSpPr txBox="1">
              <a:spLocks noChangeArrowheads="1"/>
            </p:cNvSpPr>
            <p:nvPr/>
          </p:nvSpPr>
          <p:spPr bwMode="auto">
            <a:xfrm>
              <a:off x="1595" y="3462"/>
              <a:ext cx="1902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srgbClr val="C00000"/>
                  </a:solidFill>
                  <a:cs typeface="Times New Roman" pitchFamily="18" charset="0"/>
                </a:rPr>
                <a:t>characteristic polynomial</a:t>
              </a: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326" name="AutoShape 11"/>
            <p:cNvSpPr>
              <a:spLocks/>
            </p:cNvSpPr>
            <p:nvPr/>
          </p:nvSpPr>
          <p:spPr bwMode="auto">
            <a:xfrm rot="-5400000">
              <a:off x="2481" y="2884"/>
              <a:ext cx="121" cy="1132"/>
            </a:xfrm>
            <a:prstGeom prst="leftBrace">
              <a:avLst>
                <a:gd name="adj1" fmla="val 77961"/>
                <a:gd name="adj2" fmla="val 50000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405438" y="4383088"/>
            <a:ext cx="3349625" cy="917575"/>
            <a:chOff x="3405" y="3407"/>
            <a:chExt cx="2110" cy="578"/>
          </a:xfrm>
        </p:grpSpPr>
        <p:sp>
          <p:nvSpPr>
            <p:cNvPr id="13323" name="AutoShape 12"/>
            <p:cNvSpPr>
              <a:spLocks/>
            </p:cNvSpPr>
            <p:nvPr/>
          </p:nvSpPr>
          <p:spPr bwMode="auto">
            <a:xfrm rot="5400000">
              <a:off x="4126" y="2708"/>
              <a:ext cx="103" cy="1502"/>
            </a:xfrm>
            <a:prstGeom prst="rightBrace">
              <a:avLst>
                <a:gd name="adj1" fmla="val 121521"/>
                <a:gd name="adj2" fmla="val 50000"/>
              </a:avLst>
            </a:prstGeom>
            <a:noFill/>
            <a:ln w="25400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4" name="Text Box 13"/>
            <p:cNvSpPr txBox="1">
              <a:spLocks noChangeArrowheads="1"/>
            </p:cNvSpPr>
            <p:nvPr/>
          </p:nvSpPr>
          <p:spPr bwMode="auto">
            <a:xfrm>
              <a:off x="3405" y="3462"/>
              <a:ext cx="2110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0066FF"/>
                  </a:solidFill>
                </a:rPr>
                <a:t>determined by Initial condition</a:t>
              </a:r>
            </a:p>
          </p:txBody>
        </p:sp>
      </p:grpSp>
      <p:pic>
        <p:nvPicPr>
          <p:cNvPr id="235534" name="Picture 1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730250" y="2819400"/>
            <a:ext cx="8129588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36" name="Picture 1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2003425" y="3657600"/>
            <a:ext cx="297973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rcRect/>
          <a:stretch>
            <a:fillRect/>
          </a:stretch>
        </p:blipFill>
        <p:spPr bwMode="auto">
          <a:xfrm>
            <a:off x="304800" y="1066800"/>
            <a:ext cx="864711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4664075" y="2087563"/>
            <a:ext cx="1676400" cy="533400"/>
          </a:xfrm>
          <a:prstGeom prst="ellipse">
            <a:avLst/>
          </a:prstGeom>
          <a:noFill/>
          <a:ln w="349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2452688" y="2312988"/>
            <a:ext cx="2833687" cy="576262"/>
          </a:xfrm>
          <a:custGeom>
            <a:avLst/>
            <a:gdLst>
              <a:gd name="T0" fmla="*/ 2792252 w 2833332"/>
              <a:gd name="T1" fmla="*/ 335150 h 577449"/>
              <a:gd name="T2" fmla="*/ 2807504 w 2833332"/>
              <a:gd name="T3" fmla="*/ 320098 h 577449"/>
              <a:gd name="T4" fmla="*/ 2624481 w 2833332"/>
              <a:gd name="T5" fmla="*/ 350204 h 577449"/>
              <a:gd name="T6" fmla="*/ 2151692 w 2833332"/>
              <a:gd name="T7" fmla="*/ 305044 h 577449"/>
              <a:gd name="T8" fmla="*/ 1785653 w 2833332"/>
              <a:gd name="T9" fmla="*/ 154514 h 577449"/>
              <a:gd name="T10" fmla="*/ 1175594 w 2833332"/>
              <a:gd name="T11" fmla="*/ 3986 h 577449"/>
              <a:gd name="T12" fmla="*/ 443527 w 2833332"/>
              <a:gd name="T13" fmla="*/ 34090 h 577449"/>
              <a:gd name="T14" fmla="*/ 92744 w 2833332"/>
              <a:gd name="T15" fmla="*/ 350204 h 577449"/>
              <a:gd name="T16" fmla="*/ 16484 w 2833332"/>
              <a:gd name="T17" fmla="*/ 410416 h 577449"/>
              <a:gd name="T18" fmla="*/ 1232 w 2833332"/>
              <a:gd name="T19" fmla="*/ 485679 h 57744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3332"/>
              <a:gd name="T31" fmla="*/ 0 h 577449"/>
              <a:gd name="T32" fmla="*/ 2833332 w 2833332"/>
              <a:gd name="T33" fmla="*/ 577449 h 57744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3332" h="577449">
                <a:moveTo>
                  <a:pt x="2790152" y="339314"/>
                </a:moveTo>
                <a:cubicBezTo>
                  <a:pt x="2792692" y="336774"/>
                  <a:pt x="2833332" y="321534"/>
                  <a:pt x="2805392" y="324074"/>
                </a:cubicBezTo>
                <a:cubicBezTo>
                  <a:pt x="2777452" y="326614"/>
                  <a:pt x="2731732" y="357094"/>
                  <a:pt x="2622512" y="354554"/>
                </a:cubicBezTo>
                <a:cubicBezTo>
                  <a:pt x="2427557" y="354554"/>
                  <a:pt x="2321422" y="351672"/>
                  <a:pt x="2150072" y="308834"/>
                </a:cubicBezTo>
                <a:cubicBezTo>
                  <a:pt x="2054712" y="284994"/>
                  <a:pt x="1804545" y="172171"/>
                  <a:pt x="1784312" y="156434"/>
                </a:cubicBezTo>
                <a:cubicBezTo>
                  <a:pt x="1621752" y="105634"/>
                  <a:pt x="1398232" y="24354"/>
                  <a:pt x="1174712" y="4034"/>
                </a:cubicBezTo>
                <a:cubicBezTo>
                  <a:pt x="930872" y="14194"/>
                  <a:pt x="684791" y="0"/>
                  <a:pt x="443192" y="34514"/>
                </a:cubicBezTo>
                <a:cubicBezTo>
                  <a:pt x="262852" y="92934"/>
                  <a:pt x="163792" y="291054"/>
                  <a:pt x="92672" y="354554"/>
                </a:cubicBezTo>
                <a:cubicBezTo>
                  <a:pt x="66366" y="373686"/>
                  <a:pt x="41872" y="395194"/>
                  <a:pt x="16472" y="415514"/>
                </a:cubicBezTo>
                <a:cubicBezTo>
                  <a:pt x="0" y="481402"/>
                  <a:pt x="31712" y="577449"/>
                  <a:pt x="1232" y="491714"/>
                </a:cubicBezTo>
              </a:path>
            </a:pathLst>
          </a:custGeom>
          <a:noFill/>
          <a:ln w="25400" algn="ctr">
            <a:solidFill>
              <a:srgbClr val="FF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953000" y="1600200"/>
            <a:ext cx="1219200" cy="533400"/>
          </a:xfrm>
          <a:prstGeom prst="ellipse">
            <a:avLst/>
          </a:prstGeom>
          <a:noFill/>
          <a:ln w="34925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4273550" y="1844675"/>
            <a:ext cx="2651125" cy="2468563"/>
          </a:xfrm>
          <a:custGeom>
            <a:avLst/>
            <a:gdLst>
              <a:gd name="T0" fmla="*/ 1894893 w 2652047"/>
              <a:gd name="T1" fmla="*/ 0 h 2468880"/>
              <a:gd name="T2" fmla="*/ 2153432 w 2652047"/>
              <a:gd name="T3" fmla="*/ 15228 h 2468880"/>
              <a:gd name="T4" fmla="*/ 2275096 w 2652047"/>
              <a:gd name="T5" fmla="*/ 60912 h 2468880"/>
              <a:gd name="T6" fmla="*/ 2442388 w 2652047"/>
              <a:gd name="T7" fmla="*/ 167508 h 2468880"/>
              <a:gd name="T8" fmla="*/ 2503222 w 2652047"/>
              <a:gd name="T9" fmla="*/ 258882 h 2468880"/>
              <a:gd name="T10" fmla="*/ 2548847 w 2652047"/>
              <a:gd name="T11" fmla="*/ 319794 h 2468880"/>
              <a:gd name="T12" fmla="*/ 2518431 w 2652047"/>
              <a:gd name="T13" fmla="*/ 1096434 h 2468880"/>
              <a:gd name="T14" fmla="*/ 2396763 w 2652047"/>
              <a:gd name="T15" fmla="*/ 1157346 h 2468880"/>
              <a:gd name="T16" fmla="*/ 2320722 w 2652047"/>
              <a:gd name="T17" fmla="*/ 1203032 h 2468880"/>
              <a:gd name="T18" fmla="*/ 2138223 w 2652047"/>
              <a:gd name="T19" fmla="*/ 1355316 h 2468880"/>
              <a:gd name="T20" fmla="*/ 1849268 w 2652047"/>
              <a:gd name="T21" fmla="*/ 1401000 h 2468880"/>
              <a:gd name="T22" fmla="*/ 1712395 w 2652047"/>
              <a:gd name="T23" fmla="*/ 1492368 h 2468880"/>
              <a:gd name="T24" fmla="*/ 1590729 w 2652047"/>
              <a:gd name="T25" fmla="*/ 1553280 h 2468880"/>
              <a:gd name="T26" fmla="*/ 1484271 w 2652047"/>
              <a:gd name="T27" fmla="*/ 1659882 h 2468880"/>
              <a:gd name="T28" fmla="*/ 1377813 w 2652047"/>
              <a:gd name="T29" fmla="*/ 1705566 h 2468880"/>
              <a:gd name="T30" fmla="*/ 1149690 w 2652047"/>
              <a:gd name="T31" fmla="*/ 1842618 h 2468880"/>
              <a:gd name="T32" fmla="*/ 845523 w 2652047"/>
              <a:gd name="T33" fmla="*/ 2040586 h 2468880"/>
              <a:gd name="T34" fmla="*/ 480525 w 2652047"/>
              <a:gd name="T35" fmla="*/ 2223325 h 2468880"/>
              <a:gd name="T36" fmla="*/ 237192 w 2652047"/>
              <a:gd name="T37" fmla="*/ 2269009 h 2468880"/>
              <a:gd name="T38" fmla="*/ 100317 w 2652047"/>
              <a:gd name="T39" fmla="*/ 2329921 h 2468880"/>
              <a:gd name="T40" fmla="*/ 39483 w 2652047"/>
              <a:gd name="T41" fmla="*/ 2345149 h 2468880"/>
              <a:gd name="T42" fmla="*/ 9069 w 2652047"/>
              <a:gd name="T43" fmla="*/ 2466973 h 24688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652047"/>
              <a:gd name="T67" fmla="*/ 0 h 2468880"/>
              <a:gd name="T68" fmla="*/ 2652047 w 2652047"/>
              <a:gd name="T69" fmla="*/ 2468880 h 24688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652047" h="2468880">
                <a:moveTo>
                  <a:pt x="1898847" y="0"/>
                </a:moveTo>
                <a:cubicBezTo>
                  <a:pt x="1985207" y="5080"/>
                  <a:pt x="2072504" y="1572"/>
                  <a:pt x="2157927" y="15240"/>
                </a:cubicBezTo>
                <a:cubicBezTo>
                  <a:pt x="2200785" y="22097"/>
                  <a:pt x="2239953" y="43863"/>
                  <a:pt x="2279847" y="60960"/>
                </a:cubicBezTo>
                <a:cubicBezTo>
                  <a:pt x="2338672" y="86171"/>
                  <a:pt x="2403579" y="118854"/>
                  <a:pt x="2447487" y="167640"/>
                </a:cubicBezTo>
                <a:cubicBezTo>
                  <a:pt x="2471993" y="194869"/>
                  <a:pt x="2487440" y="229070"/>
                  <a:pt x="2508447" y="259080"/>
                </a:cubicBezTo>
                <a:cubicBezTo>
                  <a:pt x="2523013" y="279888"/>
                  <a:pt x="2538927" y="299720"/>
                  <a:pt x="2554167" y="320040"/>
                </a:cubicBezTo>
                <a:cubicBezTo>
                  <a:pt x="2648184" y="602092"/>
                  <a:pt x="2652047" y="573143"/>
                  <a:pt x="2523687" y="1097280"/>
                </a:cubicBezTo>
                <a:cubicBezTo>
                  <a:pt x="2512879" y="1141413"/>
                  <a:pt x="2440729" y="1134863"/>
                  <a:pt x="2401767" y="1158240"/>
                </a:cubicBezTo>
                <a:cubicBezTo>
                  <a:pt x="2376367" y="1173480"/>
                  <a:pt x="2349097" y="1185967"/>
                  <a:pt x="2325567" y="1203960"/>
                </a:cubicBezTo>
                <a:cubicBezTo>
                  <a:pt x="2262533" y="1252162"/>
                  <a:pt x="2221426" y="1346518"/>
                  <a:pt x="2142687" y="1356360"/>
                </a:cubicBezTo>
                <a:cubicBezTo>
                  <a:pt x="1964409" y="1378645"/>
                  <a:pt x="2061063" y="1364274"/>
                  <a:pt x="1853127" y="1402080"/>
                </a:cubicBezTo>
                <a:cubicBezTo>
                  <a:pt x="1807407" y="1432560"/>
                  <a:pt x="1763329" y="1465660"/>
                  <a:pt x="1715967" y="1493520"/>
                </a:cubicBezTo>
                <a:cubicBezTo>
                  <a:pt x="1676803" y="1516557"/>
                  <a:pt x="1630688" y="1527610"/>
                  <a:pt x="1594047" y="1554480"/>
                </a:cubicBezTo>
                <a:cubicBezTo>
                  <a:pt x="1553493" y="1584219"/>
                  <a:pt x="1528289" y="1631930"/>
                  <a:pt x="1487367" y="1661160"/>
                </a:cubicBezTo>
                <a:cubicBezTo>
                  <a:pt x="1455885" y="1683647"/>
                  <a:pt x="1414651" y="1688354"/>
                  <a:pt x="1380687" y="1706880"/>
                </a:cubicBezTo>
                <a:cubicBezTo>
                  <a:pt x="1302674" y="1749433"/>
                  <a:pt x="1227443" y="1796942"/>
                  <a:pt x="1152087" y="1844040"/>
                </a:cubicBezTo>
                <a:cubicBezTo>
                  <a:pt x="1068086" y="1896541"/>
                  <a:pt x="930776" y="1997204"/>
                  <a:pt x="847287" y="2042160"/>
                </a:cubicBezTo>
                <a:cubicBezTo>
                  <a:pt x="721668" y="2109801"/>
                  <a:pt x="613889" y="2173566"/>
                  <a:pt x="481527" y="2225040"/>
                </a:cubicBezTo>
                <a:cubicBezTo>
                  <a:pt x="386668" y="2261929"/>
                  <a:pt x="341882" y="2259183"/>
                  <a:pt x="237687" y="2270760"/>
                </a:cubicBezTo>
                <a:cubicBezTo>
                  <a:pt x="184578" y="2297315"/>
                  <a:pt x="158903" y="2312261"/>
                  <a:pt x="100527" y="2331720"/>
                </a:cubicBezTo>
                <a:cubicBezTo>
                  <a:pt x="80656" y="2338344"/>
                  <a:pt x="59887" y="2341880"/>
                  <a:pt x="39567" y="2346960"/>
                </a:cubicBezTo>
                <a:cubicBezTo>
                  <a:pt x="0" y="2426095"/>
                  <a:pt x="9087" y="2385202"/>
                  <a:pt x="9087" y="2468880"/>
                </a:cubicBezTo>
              </a:path>
            </a:pathLst>
          </a:custGeom>
          <a:noFill/>
          <a:ln w="25400" algn="ctr">
            <a:solidFill>
              <a:srgbClr val="00B0F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191000" y="2895600"/>
            <a:ext cx="2971800" cy="381000"/>
          </a:xfrm>
          <a:prstGeom prst="rect">
            <a:avLst/>
          </a:prstGeom>
          <a:solidFill>
            <a:srgbClr val="FFFF00">
              <a:alpha val="18039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43600" y="4343400"/>
            <a:ext cx="2057400" cy="381000"/>
          </a:xfrm>
          <a:prstGeom prst="rect">
            <a:avLst/>
          </a:prstGeom>
          <a:solidFill>
            <a:srgbClr val="FFFF00">
              <a:alpha val="18039"/>
            </a:srgbClr>
          </a:solidFill>
          <a:ln w="254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0" contrast="60000"/>
          </a:blip>
          <a:srcRect/>
          <a:stretch>
            <a:fillRect/>
          </a:stretch>
        </p:blipFill>
        <p:spPr bwMode="auto">
          <a:xfrm>
            <a:off x="914400" y="304800"/>
            <a:ext cx="7391400" cy="632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323263" y="6535738"/>
            <a:ext cx="820737" cy="3222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619F703C-15DA-4396-886F-A178FFF25129}" type="slidenum">
              <a:rPr lang="ar-SA"/>
              <a:pPr/>
              <a:t>94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85800" y="-76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smtClean="0">
                <a:solidFill>
                  <a:srgbClr val="333399"/>
                </a:solidFill>
              </a:rPr>
              <a:t>2</a:t>
            </a:r>
            <a:r>
              <a:rPr lang="en-US" sz="4000" b="1" baseline="30000" smtClean="0">
                <a:solidFill>
                  <a:srgbClr val="333399"/>
                </a:solidFill>
              </a:rPr>
              <a:t>nd</a:t>
            </a:r>
            <a:r>
              <a:rPr lang="en-US" sz="4000" b="1" smtClean="0">
                <a:solidFill>
                  <a:srgbClr val="333399"/>
                </a:solidFill>
              </a:rPr>
              <a:t> Order system -  </a:t>
            </a:r>
            <a:br>
              <a:rPr lang="en-US" sz="4000" b="1" smtClean="0">
                <a:solidFill>
                  <a:srgbClr val="333399"/>
                </a:solidFill>
              </a:rPr>
            </a:br>
            <a:r>
              <a:rPr lang="en-US" sz="4000" b="1" smtClean="0">
                <a:solidFill>
                  <a:srgbClr val="333399"/>
                </a:solidFill>
              </a:rPr>
              <a:t>Inverse Laplace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23988"/>
            <a:ext cx="8218488" cy="52974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80000"/>
              </a:spcBef>
            </a:pPr>
            <a:r>
              <a:rPr lang="en-US" sz="2400" smtClean="0"/>
              <a:t>Solution of inverse transform depends on nature of the </a:t>
            </a:r>
            <a:r>
              <a:rPr lang="en-US" sz="2400" smtClean="0">
                <a:solidFill>
                  <a:srgbClr val="FF9933"/>
                </a:solidFill>
              </a:rPr>
              <a:t>roots</a:t>
            </a:r>
            <a:r>
              <a:rPr lang="en-US" sz="2400" smtClean="0"/>
              <a:t> </a:t>
            </a:r>
            <a:r>
              <a:rPr lang="en-US" sz="2400" smtClean="0">
                <a:solidFill>
                  <a:srgbClr val="333399"/>
                </a:solidFill>
                <a:latin typeface="Symbol" pitchFamily="18" charset="2"/>
                <a:sym typeface="Symbol" pitchFamily="18" charset="2"/>
              </a:rPr>
              <a:t></a:t>
            </a:r>
            <a:r>
              <a:rPr lang="en-US" sz="2400" baseline="-25000" smtClean="0">
                <a:solidFill>
                  <a:srgbClr val="333399"/>
                </a:solidFill>
                <a:sym typeface="Symbol" pitchFamily="18" charset="2"/>
              </a:rPr>
              <a:t>1</a:t>
            </a:r>
            <a:r>
              <a:rPr lang="en-US" sz="2400" smtClean="0">
                <a:solidFill>
                  <a:srgbClr val="333399"/>
                </a:solidFill>
              </a:rPr>
              <a:t>,</a:t>
            </a:r>
            <a:r>
              <a:rPr lang="en-US" sz="2400" smtClean="0">
                <a:solidFill>
                  <a:srgbClr val="333399"/>
                </a:solidFill>
                <a:latin typeface="Symbol" pitchFamily="18" charset="2"/>
                <a:sym typeface="Symbol" pitchFamily="18" charset="2"/>
              </a:rPr>
              <a:t></a:t>
            </a:r>
            <a:r>
              <a:rPr lang="en-US" sz="2400" baseline="-25000" smtClean="0">
                <a:solidFill>
                  <a:srgbClr val="333399"/>
                </a:solidFill>
                <a:sym typeface="Symbol" pitchFamily="18" charset="2"/>
              </a:rPr>
              <a:t>2 </a:t>
            </a:r>
            <a:r>
              <a:rPr lang="en-US" sz="2400" smtClean="0"/>
              <a:t>of the characteristic polynomial 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p(s)=as</a:t>
            </a:r>
            <a:r>
              <a:rPr lang="en-US" sz="2400" i="1" baseline="30000" smtClean="0">
                <a:solidFill>
                  <a:srgbClr val="333399"/>
                </a:solidFill>
                <a:cs typeface="Times New Roman" pitchFamily="18" charset="0"/>
              </a:rPr>
              <a:t>2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+bs+c</a:t>
            </a:r>
            <a:r>
              <a:rPr lang="en-US" sz="2400" smtClean="0"/>
              <a:t>:</a:t>
            </a:r>
          </a:p>
          <a:p>
            <a:pPr lvl="1">
              <a:spcBef>
                <a:spcPct val="50000"/>
              </a:spcBef>
            </a:pPr>
            <a:r>
              <a:rPr lang="en-US" sz="2400" smtClean="0"/>
              <a:t>real &amp; distinct, 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b</a:t>
            </a:r>
            <a:r>
              <a:rPr lang="en-US" sz="2400" i="1" baseline="30000" smtClean="0">
                <a:solidFill>
                  <a:srgbClr val="333399"/>
                </a:solidFill>
                <a:cs typeface="Times New Roman" pitchFamily="18" charset="0"/>
              </a:rPr>
              <a:t>2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&gt;4ac</a:t>
            </a:r>
            <a:r>
              <a:rPr lang="en-US" sz="2400" smtClean="0">
                <a:solidFill>
                  <a:srgbClr val="333399"/>
                </a:solidFill>
              </a:rPr>
              <a:t> </a:t>
            </a:r>
          </a:p>
          <a:p>
            <a:pPr lvl="1">
              <a:spcBef>
                <a:spcPct val="50000"/>
              </a:spcBef>
            </a:pPr>
            <a:r>
              <a:rPr lang="en-US" sz="2400" smtClean="0"/>
              <a:t>real &amp; equal,</a:t>
            </a:r>
            <a:r>
              <a:rPr lang="en-US" sz="2400" smtClean="0">
                <a:solidFill>
                  <a:srgbClr val="333399"/>
                </a:solidFill>
              </a:rPr>
              <a:t> 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b</a:t>
            </a:r>
            <a:r>
              <a:rPr lang="en-US" sz="2400" i="1" baseline="30000" smtClean="0">
                <a:solidFill>
                  <a:srgbClr val="333399"/>
                </a:solidFill>
                <a:cs typeface="Times New Roman" pitchFamily="18" charset="0"/>
              </a:rPr>
              <a:t>2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=4ac</a:t>
            </a:r>
            <a:r>
              <a:rPr lang="en-US" sz="2400" smtClean="0">
                <a:solidFill>
                  <a:srgbClr val="333399"/>
                </a:solidFill>
              </a:rPr>
              <a:t> </a:t>
            </a:r>
          </a:p>
          <a:p>
            <a:pPr lvl="1">
              <a:spcBef>
                <a:spcPct val="50000"/>
              </a:spcBef>
            </a:pPr>
            <a:r>
              <a:rPr lang="en-US" sz="2400" smtClean="0"/>
              <a:t>complex conjugates</a:t>
            </a:r>
            <a:r>
              <a:rPr lang="en-US" sz="2400" smtClean="0">
                <a:solidFill>
                  <a:srgbClr val="333399"/>
                </a:solidFill>
              </a:rPr>
              <a:t> 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b</a:t>
            </a:r>
            <a:r>
              <a:rPr lang="en-US" sz="2400" i="1" baseline="30000" smtClean="0">
                <a:solidFill>
                  <a:srgbClr val="333399"/>
                </a:solidFill>
                <a:cs typeface="Times New Roman" pitchFamily="18" charset="0"/>
              </a:rPr>
              <a:t>2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&lt;4ac</a:t>
            </a:r>
          </a:p>
          <a:p>
            <a:pPr>
              <a:spcBef>
                <a:spcPct val="80000"/>
              </a:spcBef>
            </a:pPr>
            <a:r>
              <a:rPr lang="en-US" sz="2400" smtClean="0"/>
              <a:t>In shock absorber example:</a:t>
            </a:r>
            <a:br>
              <a:rPr lang="en-US" sz="2400" smtClean="0"/>
            </a:b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a=m</a:t>
            </a:r>
            <a:r>
              <a:rPr lang="en-US" sz="2400" smtClean="0">
                <a:solidFill>
                  <a:srgbClr val="333399"/>
                </a:solidFill>
              </a:rPr>
              <a:t>, 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b=</a:t>
            </a:r>
            <a:r>
              <a:rPr lang="en-US" sz="2400" smtClean="0">
                <a:solidFill>
                  <a:srgbClr val="333399"/>
                </a:solidFill>
              </a:rPr>
              <a:t>damping coeff., </a:t>
            </a:r>
            <a:r>
              <a:rPr lang="en-US" sz="2400" i="1" smtClean="0">
                <a:solidFill>
                  <a:srgbClr val="333399"/>
                </a:solidFill>
                <a:cs typeface="Times New Roman" pitchFamily="18" charset="0"/>
              </a:rPr>
              <a:t>c=</a:t>
            </a:r>
            <a:r>
              <a:rPr lang="en-US" sz="2400" smtClean="0">
                <a:solidFill>
                  <a:srgbClr val="333399"/>
                </a:solidFill>
              </a:rPr>
              <a:t>spring coeff.</a:t>
            </a:r>
          </a:p>
          <a:p>
            <a:pPr>
              <a:spcBef>
                <a:spcPct val="80000"/>
              </a:spcBef>
            </a:pPr>
            <a:r>
              <a:rPr lang="en-US" sz="2400" smtClean="0"/>
              <a:t>We will see: </a:t>
            </a:r>
            <a:br>
              <a:rPr lang="en-US" sz="2400" smtClean="0"/>
            </a:br>
            <a:r>
              <a:rPr lang="en-US" sz="2400" smtClean="0"/>
              <a:t>Re{</a:t>
            </a:r>
            <a:r>
              <a:rPr lang="en-US" sz="2400" smtClean="0">
                <a:latin typeface="Symbol" pitchFamily="18" charset="2"/>
                <a:sym typeface="Symbol" pitchFamily="18" charset="2"/>
              </a:rPr>
              <a:t></a:t>
            </a:r>
            <a:r>
              <a:rPr lang="en-US" sz="2400" smtClean="0"/>
              <a:t>}</a:t>
            </a:r>
            <a:r>
              <a:rPr lang="en-US" sz="2400" smtClean="0">
                <a:sym typeface="Wingdings" pitchFamily="2" charset="2"/>
              </a:rPr>
              <a:t> exponential effect</a:t>
            </a:r>
            <a:br>
              <a:rPr lang="en-US" sz="2400" smtClean="0">
                <a:sym typeface="Wingdings" pitchFamily="2" charset="2"/>
              </a:rPr>
            </a:br>
            <a:r>
              <a:rPr lang="en-US" sz="2400" smtClean="0"/>
              <a:t>Im{</a:t>
            </a:r>
            <a:r>
              <a:rPr lang="en-US" sz="2400" smtClean="0">
                <a:latin typeface="Symbol" pitchFamily="18" charset="2"/>
                <a:sym typeface="Symbol" pitchFamily="18" charset="2"/>
              </a:rPr>
              <a:t></a:t>
            </a:r>
            <a:r>
              <a:rPr lang="en-US" sz="2400" smtClean="0"/>
              <a:t>}</a:t>
            </a:r>
            <a:r>
              <a:rPr lang="en-US" sz="2400" smtClean="0">
                <a:sym typeface="Wingdings" pitchFamily="2" charset="2"/>
              </a:rPr>
              <a:t> Oscillatory effect</a:t>
            </a:r>
          </a:p>
        </p:txBody>
      </p:sp>
      <p:pic>
        <p:nvPicPr>
          <p:cNvPr id="23654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4648200" y="5181600"/>
            <a:ext cx="4191000" cy="11430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</p:pic>
      <p:pic>
        <p:nvPicPr>
          <p:cNvPr id="13318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5419725" y="236538"/>
            <a:ext cx="3533775" cy="83026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47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50000" contrast="50000"/>
          </a:blip>
          <a:srcRect/>
          <a:stretch>
            <a:fillRect/>
          </a:stretch>
        </p:blipFill>
        <p:spPr bwMode="auto">
          <a:xfrm>
            <a:off x="228600" y="533400"/>
            <a:ext cx="8645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170863" y="5949950"/>
            <a:ext cx="820737" cy="3222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368D518-6888-4F93-87F2-4CCE772A2330}" type="slidenum">
              <a:rPr lang="ar-SA"/>
              <a:pPr/>
              <a:t>96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76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>
                <a:solidFill>
                  <a:srgbClr val="333399"/>
                </a:solidFill>
              </a:rPr>
              <a:t>Real &amp; Distinct roots (</a:t>
            </a:r>
            <a:r>
              <a:rPr lang="en-US" b="1" i="1" smtClean="0">
                <a:solidFill>
                  <a:srgbClr val="006600"/>
                </a:solidFill>
                <a:cs typeface="Times New Roman" pitchFamily="18" charset="0"/>
              </a:rPr>
              <a:t>b</a:t>
            </a:r>
            <a:r>
              <a:rPr lang="en-US" b="1" i="1" baseline="30000" smtClean="0">
                <a:solidFill>
                  <a:srgbClr val="006600"/>
                </a:solidFill>
                <a:cs typeface="Times New Roman" pitchFamily="18" charset="0"/>
              </a:rPr>
              <a:t>2</a:t>
            </a:r>
            <a:r>
              <a:rPr lang="en-US" b="1" i="1" smtClean="0">
                <a:solidFill>
                  <a:srgbClr val="006600"/>
                </a:solidFill>
                <a:cs typeface="Times New Roman" pitchFamily="18" charset="0"/>
              </a:rPr>
              <a:t>&gt;4ac</a:t>
            </a:r>
            <a:r>
              <a:rPr lang="en-US" b="1" smtClean="0">
                <a:solidFill>
                  <a:srgbClr val="333399"/>
                </a:solidFill>
              </a:rPr>
              <a:t>)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8218488" cy="54340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2800" smtClean="0"/>
              <a:t>Some algebra helps fit the polynomial to Laplace tables.</a:t>
            </a:r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r>
              <a:rPr lang="en-US" sz="2800" smtClean="0"/>
              <a:t>Use linearity, and a table entry </a:t>
            </a:r>
            <a:br>
              <a:rPr lang="en-US" sz="2800" smtClean="0"/>
            </a:br>
            <a:r>
              <a:rPr lang="en-US" sz="2800" smtClean="0"/>
              <a:t>To conclude:</a:t>
            </a:r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 lvl="1">
              <a:lnSpc>
                <a:spcPct val="90000"/>
              </a:lnSpc>
            </a:pPr>
            <a:r>
              <a:rPr lang="en-US" sz="2400" smtClean="0"/>
              <a:t>Sign{</a:t>
            </a:r>
            <a:r>
              <a:rPr lang="en-US" sz="2400" smtClean="0">
                <a:latin typeface="Symbol" pitchFamily="18" charset="2"/>
                <a:sym typeface="Symbol" pitchFamily="18" charset="2"/>
              </a:rPr>
              <a:t></a:t>
            </a:r>
            <a:r>
              <a:rPr lang="en-US" sz="2400" smtClean="0"/>
              <a:t>} </a:t>
            </a:r>
            <a:r>
              <a:rPr lang="en-US" sz="2400" smtClean="0">
                <a:sym typeface="Wingdings" pitchFamily="2" charset="2"/>
              </a:rPr>
              <a:t> growth or decay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|</a:t>
            </a:r>
            <a:r>
              <a:rPr lang="en-US" sz="2400" smtClean="0">
                <a:latin typeface="Symbol" pitchFamily="18" charset="2"/>
                <a:sym typeface="Symbol" pitchFamily="18" charset="2"/>
              </a:rPr>
              <a:t></a:t>
            </a:r>
            <a:r>
              <a:rPr lang="en-US" sz="2400" smtClean="0"/>
              <a:t>| </a:t>
            </a:r>
            <a:r>
              <a:rPr lang="en-US" sz="2400" smtClean="0">
                <a:sym typeface="Wingdings" pitchFamily="2" charset="2"/>
              </a:rPr>
              <a:t> rate of growth/decay</a:t>
            </a:r>
            <a:endParaRPr lang="en-US" sz="2400" smtClean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433513" y="2635250"/>
            <a:ext cx="6846887" cy="673100"/>
            <a:chOff x="999" y="2029"/>
            <a:chExt cx="4313" cy="424"/>
          </a:xfrm>
        </p:grpSpPr>
        <p:pic>
          <p:nvPicPr>
            <p:cNvPr id="18445" name="Picture 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76000"/>
            </a:blip>
            <a:srcRect/>
            <a:stretch>
              <a:fillRect/>
            </a:stretch>
          </p:blipFill>
          <p:spPr bwMode="auto">
            <a:xfrm>
              <a:off x="999" y="2036"/>
              <a:ext cx="1572" cy="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6" name="Picture 7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76000"/>
            </a:blip>
            <a:srcRect/>
            <a:stretch>
              <a:fillRect/>
            </a:stretch>
          </p:blipFill>
          <p:spPr bwMode="auto">
            <a:xfrm>
              <a:off x="2903" y="2029"/>
              <a:ext cx="2409" cy="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7576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5730875" y="3627438"/>
            <a:ext cx="17700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7577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2228850" y="4603750"/>
            <a:ext cx="4000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497638" y="4454525"/>
            <a:ext cx="2646362" cy="2022475"/>
            <a:chOff x="4210" y="3149"/>
            <a:chExt cx="1550" cy="1163"/>
          </a:xfrm>
        </p:grpSpPr>
        <p:pic>
          <p:nvPicPr>
            <p:cNvPr id="18442" name="Picture 11" descr="expDecay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210" y="3149"/>
              <a:ext cx="1550" cy="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3" name="Text Box 12"/>
            <p:cNvSpPr txBox="1">
              <a:spLocks noChangeArrowheads="1"/>
            </p:cNvSpPr>
            <p:nvPr/>
          </p:nvSpPr>
          <p:spPr bwMode="auto">
            <a:xfrm>
              <a:off x="4929" y="3251"/>
              <a:ext cx="769" cy="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cs typeface="Times New Roman" pitchFamily="18" charset="0"/>
                  <a:sym typeface="Symbol" pitchFamily="18" charset="2"/>
                </a:rPr>
                <a:t>p(s)=s</a:t>
              </a:r>
              <a:r>
                <a:rPr lang="en-US" sz="1200" baseline="30000">
                  <a:cs typeface="Times New Roman" pitchFamily="18" charset="0"/>
                  <a:sym typeface="Symbol" pitchFamily="18" charset="2"/>
                </a:rPr>
                <a:t>2</a:t>
              </a:r>
              <a:r>
                <a:rPr lang="en-US" sz="1200">
                  <a:cs typeface="Times New Roman" pitchFamily="18" charset="0"/>
                  <a:sym typeface="Symbol" pitchFamily="18" charset="2"/>
                </a:rPr>
                <a:t>+3s+1</a:t>
              </a:r>
              <a:br>
                <a:rPr lang="en-US" sz="1200">
                  <a:cs typeface="Times New Roman" pitchFamily="18" charset="0"/>
                  <a:sym typeface="Symbol" pitchFamily="18" charset="2"/>
                </a:rPr>
              </a:br>
              <a:r>
                <a:rPr lang="en-US" sz="1200">
                  <a:cs typeface="Times New Roman" pitchFamily="18" charset="0"/>
                  <a:sym typeface="Symbol" pitchFamily="18" charset="2"/>
                </a:rPr>
                <a:t>y(0)=1,y’(0)=0</a:t>
              </a:r>
              <a:br>
                <a:rPr lang="en-US" sz="1200">
                  <a:cs typeface="Times New Roman" pitchFamily="18" charset="0"/>
                  <a:sym typeface="Symbol" pitchFamily="18" charset="2"/>
                </a:rPr>
              </a:br>
              <a:r>
                <a:rPr lang="en-US" sz="1200">
                  <a:latin typeface="Symbol" pitchFamily="18" charset="2"/>
                  <a:sym typeface="Symbol" pitchFamily="18" charset="2"/>
                </a:rPr>
                <a:t></a:t>
              </a:r>
              <a:r>
                <a:rPr lang="en-US" sz="1200" baseline="-25000">
                  <a:sym typeface="Symbol" pitchFamily="18" charset="2"/>
                </a:rPr>
                <a:t>1</a:t>
              </a:r>
              <a:r>
                <a:rPr lang="en-US" sz="1200"/>
                <a:t>=-2.62</a:t>
              </a:r>
              <a:br>
                <a:rPr lang="en-US" sz="1200"/>
              </a:br>
              <a:r>
                <a:rPr lang="en-US" sz="1200">
                  <a:latin typeface="Symbol" pitchFamily="18" charset="2"/>
                  <a:sym typeface="Symbol" pitchFamily="18" charset="2"/>
                </a:rPr>
                <a:t></a:t>
              </a:r>
              <a:r>
                <a:rPr lang="en-US" sz="1200" baseline="-25000">
                  <a:sym typeface="Symbol" pitchFamily="18" charset="2"/>
                </a:rPr>
                <a:t>2</a:t>
              </a:r>
              <a:r>
                <a:rPr lang="en-US" sz="1200"/>
                <a:t>=-0.38</a:t>
              </a:r>
            </a:p>
          </p:txBody>
        </p:sp>
        <p:sp>
          <p:nvSpPr>
            <p:cNvPr id="18444" name="Text Box 13"/>
            <p:cNvSpPr txBox="1">
              <a:spLocks noChangeArrowheads="1"/>
            </p:cNvSpPr>
            <p:nvPr/>
          </p:nvSpPr>
          <p:spPr bwMode="auto">
            <a:xfrm>
              <a:off x="4372" y="4028"/>
              <a:ext cx="1369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i="1">
                  <a:cs typeface="Times New Roman" pitchFamily="18" charset="0"/>
                </a:rPr>
                <a:t>y</a:t>
              </a:r>
              <a:r>
                <a:rPr lang="en-US" sz="1400">
                  <a:cs typeface="Times New Roman" pitchFamily="18" charset="0"/>
                </a:rPr>
                <a:t>(</a:t>
              </a:r>
              <a:r>
                <a:rPr lang="en-US" sz="1400" i="1">
                  <a:cs typeface="Times New Roman" pitchFamily="18" charset="0"/>
                </a:rPr>
                <a:t>t</a:t>
              </a:r>
              <a:r>
                <a:rPr lang="en-US" sz="1400">
                  <a:cs typeface="Times New Roman" pitchFamily="18" charset="0"/>
                </a:rPr>
                <a:t>)=-0.17</a:t>
              </a:r>
              <a:r>
                <a:rPr lang="en-US" sz="1400" i="1">
                  <a:cs typeface="Times New Roman" pitchFamily="18" charset="0"/>
                </a:rPr>
                <a:t>e</a:t>
              </a:r>
              <a:r>
                <a:rPr lang="en-US" sz="1400" baseline="30000">
                  <a:cs typeface="Times New Roman" pitchFamily="18" charset="0"/>
                </a:rPr>
                <a:t>-2.62</a:t>
              </a:r>
              <a:r>
                <a:rPr lang="en-US" sz="1400" i="1" baseline="30000">
                  <a:cs typeface="Times New Roman" pitchFamily="18" charset="0"/>
                </a:rPr>
                <a:t>t</a:t>
              </a:r>
              <a:r>
                <a:rPr lang="en-US" sz="1400">
                  <a:cs typeface="Times New Roman" pitchFamily="18" charset="0"/>
                </a:rPr>
                <a:t>+1.17</a:t>
              </a:r>
              <a:r>
                <a:rPr lang="en-US" sz="1400" i="1">
                  <a:cs typeface="Times New Roman" pitchFamily="18" charset="0"/>
                </a:rPr>
                <a:t>e</a:t>
              </a:r>
              <a:r>
                <a:rPr lang="en-US" sz="1400" baseline="30000">
                  <a:cs typeface="Times New Roman" pitchFamily="18" charset="0"/>
                </a:rPr>
                <a:t>-0.38</a:t>
              </a:r>
              <a:r>
                <a:rPr lang="en-US" sz="1400" i="1" baseline="30000">
                  <a:cs typeface="Times New Roman" pitchFamily="18" charset="0"/>
                </a:rPr>
                <a:t>t</a:t>
              </a:r>
            </a:p>
          </p:txBody>
        </p:sp>
      </p:grpSp>
      <p:pic>
        <p:nvPicPr>
          <p:cNvPr id="237582" name="Picture 1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588963" y="1609725"/>
            <a:ext cx="5983287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170863" y="6026150"/>
            <a:ext cx="820737" cy="3222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9A3D549F-F4E5-4987-AEA3-A87AD6A9427E}" type="slidenum">
              <a:rPr lang="ar-SA"/>
              <a:pPr/>
              <a:t>97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76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>
                <a:solidFill>
                  <a:srgbClr val="333399"/>
                </a:solidFill>
              </a:rPr>
              <a:t>Real &amp; Equal roots (</a:t>
            </a:r>
            <a:r>
              <a:rPr lang="en-US" b="1" i="1" smtClean="0">
                <a:solidFill>
                  <a:srgbClr val="006600"/>
                </a:solidFill>
                <a:cs typeface="Times New Roman" pitchFamily="18" charset="0"/>
              </a:rPr>
              <a:t>b</a:t>
            </a:r>
            <a:r>
              <a:rPr lang="en-US" b="1" i="1" baseline="30000" smtClean="0">
                <a:solidFill>
                  <a:srgbClr val="006600"/>
                </a:solidFill>
                <a:cs typeface="Times New Roman" pitchFamily="18" charset="0"/>
              </a:rPr>
              <a:t>2</a:t>
            </a:r>
            <a:r>
              <a:rPr lang="en-US" b="1" i="1" smtClean="0">
                <a:solidFill>
                  <a:srgbClr val="006600"/>
                </a:solidFill>
                <a:cs typeface="Times New Roman" pitchFamily="18" charset="0"/>
              </a:rPr>
              <a:t>=4ac</a:t>
            </a:r>
            <a:r>
              <a:rPr lang="en-US" b="1" smtClean="0">
                <a:solidFill>
                  <a:srgbClr val="333399"/>
                </a:solidFill>
              </a:rPr>
              <a:t>)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14400"/>
            <a:ext cx="8534400" cy="54340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/>
              <a:t>Some algebra helps fit the polynomial to Laplace tables.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r>
              <a:rPr lang="en-US" sz="2800" smtClean="0"/>
              <a:t>Use linearity, and a some table entries to conclude:</a:t>
            </a:r>
          </a:p>
          <a:p>
            <a:endParaRPr lang="en-US" sz="2800" smtClean="0"/>
          </a:p>
          <a:p>
            <a:endParaRPr lang="en-US" sz="2800" smtClean="0"/>
          </a:p>
          <a:p>
            <a:pPr lvl="1"/>
            <a:r>
              <a:rPr lang="en-US" sz="2400" smtClean="0"/>
              <a:t>Sign{</a:t>
            </a:r>
            <a:r>
              <a:rPr lang="en-US" sz="2400" smtClean="0">
                <a:latin typeface="Symbol" pitchFamily="18" charset="2"/>
                <a:sym typeface="Symbol" pitchFamily="18" charset="2"/>
              </a:rPr>
              <a:t></a:t>
            </a:r>
            <a:r>
              <a:rPr lang="en-US" sz="2400" smtClean="0"/>
              <a:t>} </a:t>
            </a:r>
            <a:r>
              <a:rPr lang="en-US" sz="2400" smtClean="0">
                <a:sym typeface="Wingdings" pitchFamily="2" charset="2"/>
              </a:rPr>
              <a:t> growth or decay</a:t>
            </a:r>
          </a:p>
          <a:p>
            <a:pPr lvl="1"/>
            <a:r>
              <a:rPr lang="en-US" sz="2400" smtClean="0"/>
              <a:t>|</a:t>
            </a:r>
            <a:r>
              <a:rPr lang="en-US" sz="2400" smtClean="0">
                <a:latin typeface="Symbol" pitchFamily="18" charset="2"/>
                <a:sym typeface="Symbol" pitchFamily="18" charset="2"/>
              </a:rPr>
              <a:t></a:t>
            </a:r>
            <a:r>
              <a:rPr lang="en-US" sz="2400" smtClean="0"/>
              <a:t>| </a:t>
            </a:r>
            <a:r>
              <a:rPr lang="en-US" sz="2400" smtClean="0">
                <a:sym typeface="Wingdings" pitchFamily="2" charset="2"/>
              </a:rPr>
              <a:t> rate of growth/decay</a:t>
            </a:r>
            <a:endParaRPr lang="en-US" sz="240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638800" y="4191000"/>
            <a:ext cx="3505200" cy="2362200"/>
            <a:chOff x="4210" y="3149"/>
            <a:chExt cx="1550" cy="1163"/>
          </a:xfrm>
        </p:grpSpPr>
        <p:pic>
          <p:nvPicPr>
            <p:cNvPr id="19467" name="Picture 5" descr="criticalExpDecay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10" y="3149"/>
              <a:ext cx="1550" cy="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8" name="Text Box 6"/>
            <p:cNvSpPr txBox="1">
              <a:spLocks noChangeArrowheads="1"/>
            </p:cNvSpPr>
            <p:nvPr/>
          </p:nvSpPr>
          <p:spPr bwMode="auto">
            <a:xfrm>
              <a:off x="4929" y="3251"/>
              <a:ext cx="769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cs typeface="Times New Roman" pitchFamily="18" charset="0"/>
                  <a:sym typeface="Symbol" pitchFamily="18" charset="2"/>
                </a:rPr>
                <a:t>p(s)=s</a:t>
              </a:r>
              <a:r>
                <a:rPr lang="en-US" sz="1200" baseline="30000">
                  <a:cs typeface="Times New Roman" pitchFamily="18" charset="0"/>
                  <a:sym typeface="Symbol" pitchFamily="18" charset="2"/>
                </a:rPr>
                <a:t>2</a:t>
              </a:r>
              <a:r>
                <a:rPr lang="en-US" sz="1200">
                  <a:cs typeface="Times New Roman" pitchFamily="18" charset="0"/>
                  <a:sym typeface="Symbol" pitchFamily="18" charset="2"/>
                </a:rPr>
                <a:t>+2s+1</a:t>
              </a:r>
              <a:br>
                <a:rPr lang="en-US" sz="1200">
                  <a:cs typeface="Times New Roman" pitchFamily="18" charset="0"/>
                  <a:sym typeface="Symbol" pitchFamily="18" charset="2"/>
                </a:rPr>
              </a:br>
              <a:r>
                <a:rPr lang="en-US" sz="1200">
                  <a:cs typeface="Times New Roman" pitchFamily="18" charset="0"/>
                  <a:sym typeface="Symbol" pitchFamily="18" charset="2"/>
                </a:rPr>
                <a:t>y(0)=1,y’(0)=0</a:t>
              </a:r>
              <a:br>
                <a:rPr lang="en-US" sz="1200">
                  <a:cs typeface="Times New Roman" pitchFamily="18" charset="0"/>
                  <a:sym typeface="Symbol" pitchFamily="18" charset="2"/>
                </a:rPr>
              </a:br>
              <a:r>
                <a:rPr lang="en-US" sz="1200">
                  <a:latin typeface="Symbol" pitchFamily="18" charset="2"/>
                  <a:sym typeface="Symbol" pitchFamily="18" charset="2"/>
                </a:rPr>
                <a:t></a:t>
              </a:r>
              <a:r>
                <a:rPr lang="en-US" sz="1200" baseline="-25000">
                  <a:sym typeface="Symbol" pitchFamily="18" charset="2"/>
                </a:rPr>
                <a:t>1</a:t>
              </a:r>
              <a:r>
                <a:rPr lang="en-US" sz="1200"/>
                <a:t>=-1</a:t>
              </a:r>
            </a:p>
          </p:txBody>
        </p:sp>
        <p:sp>
          <p:nvSpPr>
            <p:cNvPr id="19469" name="Text Box 7"/>
            <p:cNvSpPr txBox="1">
              <a:spLocks noChangeArrowheads="1"/>
            </p:cNvSpPr>
            <p:nvPr/>
          </p:nvSpPr>
          <p:spPr bwMode="auto">
            <a:xfrm>
              <a:off x="4372" y="4028"/>
              <a:ext cx="13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i="1">
                  <a:cs typeface="Times New Roman" pitchFamily="18" charset="0"/>
                </a:rPr>
                <a:t>y</a:t>
              </a:r>
              <a:r>
                <a:rPr lang="en-US" sz="1400">
                  <a:cs typeface="Times New Roman" pitchFamily="18" charset="0"/>
                </a:rPr>
                <a:t>(</a:t>
              </a:r>
              <a:r>
                <a:rPr lang="en-US" sz="1400" i="1">
                  <a:cs typeface="Times New Roman" pitchFamily="18" charset="0"/>
                </a:rPr>
                <a:t>t</a:t>
              </a:r>
              <a:r>
                <a:rPr lang="en-US" sz="1400">
                  <a:cs typeface="Times New Roman" pitchFamily="18" charset="0"/>
                </a:rPr>
                <a:t>)=-</a:t>
              </a:r>
              <a:r>
                <a:rPr lang="en-US" sz="1400" i="1">
                  <a:cs typeface="Times New Roman" pitchFamily="18" charset="0"/>
                </a:rPr>
                <a:t>e</a:t>
              </a:r>
              <a:r>
                <a:rPr lang="en-US" sz="1400" baseline="30000">
                  <a:cs typeface="Times New Roman" pitchFamily="18" charset="0"/>
                </a:rPr>
                <a:t>-</a:t>
              </a:r>
              <a:r>
                <a:rPr lang="en-US" sz="1400" i="1" baseline="30000">
                  <a:cs typeface="Times New Roman" pitchFamily="18" charset="0"/>
                </a:rPr>
                <a:t>t</a:t>
              </a:r>
              <a:r>
                <a:rPr lang="en-US" sz="1400">
                  <a:cs typeface="Times New Roman" pitchFamily="18" charset="0"/>
                </a:rPr>
                <a:t>+t</a:t>
              </a:r>
              <a:r>
                <a:rPr lang="en-US" sz="1400" i="1">
                  <a:cs typeface="Times New Roman" pitchFamily="18" charset="0"/>
                </a:rPr>
                <a:t>e</a:t>
              </a:r>
              <a:r>
                <a:rPr lang="en-US" sz="1400" baseline="30000">
                  <a:cs typeface="Times New Roman" pitchFamily="18" charset="0"/>
                </a:rPr>
                <a:t>-</a:t>
              </a:r>
              <a:r>
                <a:rPr lang="en-US" sz="1400" i="1" baseline="30000">
                  <a:cs typeface="Times New Roman" pitchFamily="18" charset="0"/>
                </a:rPr>
                <a:t>t</a:t>
              </a:r>
            </a:p>
          </p:txBody>
        </p:sp>
      </p:grpSp>
      <p:pic>
        <p:nvPicPr>
          <p:cNvPr id="23860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804863" y="1447800"/>
            <a:ext cx="2617787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671638" y="2446338"/>
            <a:ext cx="6024562" cy="601662"/>
            <a:chOff x="1104" y="2039"/>
            <a:chExt cx="3795" cy="379"/>
          </a:xfrm>
        </p:grpSpPr>
        <p:pic>
          <p:nvPicPr>
            <p:cNvPr id="19465" name="Picture 10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76000"/>
            </a:blip>
            <a:srcRect/>
            <a:stretch>
              <a:fillRect/>
            </a:stretch>
          </p:blipFill>
          <p:spPr bwMode="auto">
            <a:xfrm>
              <a:off x="1104" y="2039"/>
              <a:ext cx="1653" cy="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6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76000"/>
            </a:blip>
            <a:srcRect/>
            <a:stretch>
              <a:fillRect/>
            </a:stretch>
          </p:blipFill>
          <p:spPr bwMode="auto">
            <a:xfrm>
              <a:off x="3293" y="2056"/>
              <a:ext cx="1606" cy="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8604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2209800" y="3714750"/>
            <a:ext cx="3790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smtClean="0">
                <a:solidFill>
                  <a:srgbClr val="333399"/>
                </a:solidFill>
              </a:rPr>
              <a:t>Complex conjugate roots (</a:t>
            </a:r>
            <a:r>
              <a:rPr lang="en-US" sz="4000" b="1" i="1" smtClean="0">
                <a:solidFill>
                  <a:srgbClr val="006600"/>
                </a:solidFill>
                <a:cs typeface="Times New Roman" pitchFamily="18" charset="0"/>
              </a:rPr>
              <a:t>b</a:t>
            </a:r>
            <a:r>
              <a:rPr lang="en-US" sz="4000" b="1" i="1" baseline="30000" smtClean="0">
                <a:solidFill>
                  <a:srgbClr val="006600"/>
                </a:solidFill>
                <a:cs typeface="Times New Roman" pitchFamily="18" charset="0"/>
              </a:rPr>
              <a:t>2</a:t>
            </a:r>
            <a:r>
              <a:rPr lang="en-US" sz="4000" b="1" i="1" smtClean="0">
                <a:solidFill>
                  <a:srgbClr val="006600"/>
                </a:solidFill>
                <a:cs typeface="Times New Roman" pitchFamily="18" charset="0"/>
              </a:rPr>
              <a:t>&lt;4ac</a:t>
            </a:r>
            <a:r>
              <a:rPr lang="en-US" sz="4000" b="1" smtClean="0">
                <a:solidFill>
                  <a:srgbClr val="333399"/>
                </a:solidFill>
              </a:rPr>
              <a:t>)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685800"/>
            <a:ext cx="8218488" cy="54340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smtClean="0"/>
              <a:t>Some algebra helps fit the polynomial to Laplace tables.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r>
              <a:rPr lang="en-US" sz="2800" smtClean="0"/>
              <a:t>Use table entries (as before) to conclude:</a:t>
            </a:r>
          </a:p>
          <a:p>
            <a:endParaRPr lang="en-US" sz="2800" smtClean="0"/>
          </a:p>
          <a:p>
            <a:r>
              <a:rPr lang="en-US" sz="2800" smtClean="0"/>
              <a:t>Reformulate </a:t>
            </a:r>
            <a:r>
              <a:rPr lang="en-US" sz="2800" i="1" smtClean="0">
                <a:cs typeface="Times New Roman" pitchFamily="18" charset="0"/>
              </a:rPr>
              <a:t>y</a:t>
            </a:r>
            <a:r>
              <a:rPr lang="en-US" sz="2800" smtClean="0">
                <a:cs typeface="Times New Roman" pitchFamily="18" charset="0"/>
              </a:rPr>
              <a:t>(</a:t>
            </a:r>
            <a:r>
              <a:rPr lang="en-US" sz="2800" i="1" smtClean="0">
                <a:cs typeface="Times New Roman" pitchFamily="18" charset="0"/>
              </a:rPr>
              <a:t>t</a:t>
            </a:r>
            <a:r>
              <a:rPr lang="en-US" sz="2800" smtClean="0">
                <a:cs typeface="Times New Roman" pitchFamily="18" charset="0"/>
              </a:rPr>
              <a:t>)</a:t>
            </a:r>
            <a:r>
              <a:rPr lang="en-US" sz="2800" smtClean="0"/>
              <a:t> in terms of </a:t>
            </a:r>
            <a:r>
              <a:rPr lang="en-US" sz="2800" smtClean="0">
                <a:latin typeface="Symbol" pitchFamily="18" charset="2"/>
                <a:sym typeface="Symbol" pitchFamily="18" charset="2"/>
              </a:rPr>
              <a:t></a:t>
            </a:r>
            <a:r>
              <a:rPr lang="en-US" sz="2800" smtClean="0"/>
              <a:t> and </a:t>
            </a:r>
            <a:r>
              <a:rPr lang="en-US" sz="2800" smtClean="0">
                <a:latin typeface="Symbol" pitchFamily="18" charset="2"/>
                <a:sym typeface="Symbol" pitchFamily="18" charset="2"/>
              </a:rPr>
              <a:t></a:t>
            </a:r>
            <a:br>
              <a:rPr lang="en-US" sz="2800" smtClean="0">
                <a:latin typeface="Symbol" pitchFamily="18" charset="2"/>
                <a:sym typeface="Symbol" pitchFamily="18" charset="2"/>
              </a:rPr>
            </a:br>
            <a:r>
              <a:rPr lang="en-US" sz="2800" smtClean="0">
                <a:latin typeface="Symbol" pitchFamily="18" charset="2"/>
                <a:sym typeface="Symbol" pitchFamily="18" charset="2"/>
              </a:rPr>
              <a:t/>
            </a:r>
            <a:br>
              <a:rPr lang="en-US" sz="2800" smtClean="0">
                <a:latin typeface="Symbol" pitchFamily="18" charset="2"/>
                <a:sym typeface="Symbol" pitchFamily="18" charset="2"/>
              </a:rPr>
            </a:br>
            <a:r>
              <a:rPr lang="en-US" sz="2800" smtClean="0">
                <a:latin typeface="Symbol" pitchFamily="18" charset="2"/>
                <a:sym typeface="Symbol" pitchFamily="18" charset="2"/>
              </a:rPr>
              <a:t/>
            </a:r>
            <a:br>
              <a:rPr lang="en-US" sz="2800" smtClean="0">
                <a:latin typeface="Symbol" pitchFamily="18" charset="2"/>
                <a:sym typeface="Symbol" pitchFamily="18" charset="2"/>
              </a:rPr>
            </a:br>
            <a:r>
              <a:rPr lang="en-US" sz="2800" smtClean="0">
                <a:sym typeface="Symbol" pitchFamily="18" charset="2"/>
              </a:rPr>
              <a:t>Where:</a:t>
            </a:r>
            <a:endParaRPr lang="en-US" sz="2800" smtClean="0"/>
          </a:p>
        </p:txBody>
      </p:sp>
      <p:pic>
        <p:nvPicPr>
          <p:cNvPr id="2396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2743200" y="3708400"/>
            <a:ext cx="32575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60450" y="1487488"/>
            <a:ext cx="7205663" cy="1617662"/>
            <a:chOff x="668" y="1402"/>
            <a:chExt cx="4539" cy="1019"/>
          </a:xfrm>
        </p:grpSpPr>
        <p:pic>
          <p:nvPicPr>
            <p:cNvPr id="20489" name="Picture 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76000"/>
            </a:blip>
            <a:srcRect/>
            <a:stretch>
              <a:fillRect/>
            </a:stretch>
          </p:blipFill>
          <p:spPr bwMode="auto">
            <a:xfrm>
              <a:off x="3140" y="2056"/>
              <a:ext cx="1380" cy="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0" name="Picture 7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76000"/>
            </a:blip>
            <a:srcRect/>
            <a:stretch>
              <a:fillRect/>
            </a:stretch>
          </p:blipFill>
          <p:spPr bwMode="auto">
            <a:xfrm>
              <a:off x="1197" y="1996"/>
              <a:ext cx="1554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1" name="Picture 8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76000"/>
            </a:blip>
            <a:srcRect/>
            <a:stretch>
              <a:fillRect/>
            </a:stretch>
          </p:blipFill>
          <p:spPr bwMode="auto">
            <a:xfrm>
              <a:off x="668" y="1402"/>
              <a:ext cx="4539" cy="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905000" y="5105400"/>
            <a:ext cx="6686550" cy="1146175"/>
            <a:chOff x="1347" y="3514"/>
            <a:chExt cx="4212" cy="722"/>
          </a:xfrm>
        </p:grpSpPr>
        <p:pic>
          <p:nvPicPr>
            <p:cNvPr id="20487" name="Picture 10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76000"/>
            </a:blip>
            <a:srcRect/>
            <a:stretch>
              <a:fillRect/>
            </a:stretch>
          </p:blipFill>
          <p:spPr bwMode="auto">
            <a:xfrm>
              <a:off x="1429" y="3514"/>
              <a:ext cx="2652" cy="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8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76000"/>
            </a:blip>
            <a:srcRect/>
            <a:stretch>
              <a:fillRect/>
            </a:stretch>
          </p:blipFill>
          <p:spPr bwMode="auto">
            <a:xfrm>
              <a:off x="1347" y="3984"/>
              <a:ext cx="421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9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8200"/>
            <a:ext cx="82296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sz="2200" smtClean="0"/>
              <a:t>E.g.  </a:t>
            </a:r>
            <a:r>
              <a:rPr lang="en-US" sz="2200" i="1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p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(</a:t>
            </a:r>
            <a:r>
              <a:rPr lang="en-US" sz="2200" i="1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s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)=</a:t>
            </a:r>
            <a:r>
              <a:rPr lang="en-US" sz="2200" i="1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s</a:t>
            </a:r>
            <a:r>
              <a:rPr lang="en-US" sz="2200" i="1" baseline="300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200" i="1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+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0.35</a:t>
            </a:r>
            <a:r>
              <a:rPr lang="en-US" sz="2200" i="1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s+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200" smtClean="0">
                <a:solidFill>
                  <a:srgbClr val="006600"/>
                </a:solidFill>
                <a:sym typeface="Symbol" pitchFamily="18" charset="2"/>
              </a:rPr>
              <a:t> </a:t>
            </a:r>
            <a:r>
              <a:rPr lang="en-US" sz="2200" smtClean="0">
                <a:sym typeface="Symbol" pitchFamily="18" charset="2"/>
              </a:rPr>
              <a:t>and initial condition </a:t>
            </a:r>
            <a:r>
              <a:rPr lang="en-US" sz="2200" i="1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y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(0)=1 , </a:t>
            </a:r>
            <a:r>
              <a:rPr lang="en-US" sz="2200" i="1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y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’(0)=0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/>
              </a:buClr>
            </a:pPr>
            <a:r>
              <a:rPr lang="en-US" sz="2200" smtClean="0">
                <a:cs typeface="Times New Roman" pitchFamily="18" charset="0"/>
                <a:sym typeface="Symbol" pitchFamily="18" charset="2"/>
              </a:rPr>
              <a:t>Roots are </a:t>
            </a:r>
            <a:r>
              <a:rPr lang="en-US" sz="2200" smtClean="0">
                <a:solidFill>
                  <a:srgbClr val="006600"/>
                </a:solidFill>
                <a:latin typeface="Symbol" pitchFamily="18" charset="2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=</a:t>
            </a:r>
            <a:r>
              <a:rPr lang="en-US" sz="2200" smtClean="0">
                <a:solidFill>
                  <a:srgbClr val="006600"/>
                </a:solidFill>
                <a:latin typeface="Symbol" pitchFamily="18" charset="2"/>
                <a:cs typeface="Times New Roman" pitchFamily="18" charset="0"/>
                <a:sym typeface="Symbol" pitchFamily="18" charset="2"/>
              </a:rPr>
              <a:t>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+i</a:t>
            </a:r>
            <a:r>
              <a:rPr lang="en-US" sz="2200" smtClean="0">
                <a:solidFill>
                  <a:srgbClr val="006600"/>
                </a:solidFill>
                <a:latin typeface="Symbol" pitchFamily="18" charset="2"/>
                <a:cs typeface="Times New Roman" pitchFamily="18" charset="0"/>
                <a:sym typeface="Symbol" pitchFamily="18" charset="2"/>
              </a:rPr>
              <a:t>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=-0.175±i0.9846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/>
              </a:buClr>
            </a:pPr>
            <a:r>
              <a:rPr lang="en-US" sz="2200" smtClean="0">
                <a:sym typeface="Symbol" pitchFamily="18" charset="2"/>
              </a:rPr>
              <a:t>Solution has form:</a:t>
            </a:r>
            <a:br>
              <a:rPr lang="en-US" sz="2200" smtClean="0">
                <a:sym typeface="Symbol" pitchFamily="18" charset="2"/>
              </a:rPr>
            </a:br>
            <a:r>
              <a:rPr lang="en-US" sz="2200" smtClean="0">
                <a:sym typeface="Symbol" pitchFamily="18" charset="2"/>
              </a:rPr>
              <a:t>with constants</a:t>
            </a:r>
            <a:r>
              <a:rPr lang="en-US" sz="2200" smtClean="0">
                <a:cs typeface="Times New Roman" pitchFamily="18" charset="0"/>
                <a:sym typeface="Symbol" pitchFamily="18" charset="2"/>
              </a:rPr>
              <a:t/>
            </a:r>
            <a:br>
              <a:rPr lang="en-US" sz="2200" smtClean="0">
                <a:cs typeface="Times New Roman" pitchFamily="18" charset="0"/>
                <a:sym typeface="Symbol" pitchFamily="18" charset="2"/>
              </a:rPr>
            </a:b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A=|</a:t>
            </a:r>
            <a:r>
              <a:rPr lang="en-US" sz="2200" smtClean="0">
                <a:solidFill>
                  <a:srgbClr val="006600"/>
                </a:solidFill>
                <a:latin typeface="Symbol" pitchFamily="18" charset="2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|=1.0157</a:t>
            </a:r>
            <a:b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</a:b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r=0.5-i0.0889</a:t>
            </a:r>
            <a:b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</a:br>
            <a:r>
              <a:rPr lang="en-US" sz="2200" smtClean="0">
                <a:solidFill>
                  <a:srgbClr val="006600"/>
                </a:solidFill>
                <a:latin typeface="Symbol" pitchFamily="18" charset="2"/>
                <a:cs typeface="Times New Roman" pitchFamily="18" charset="0"/>
                <a:sym typeface="Symbol" pitchFamily="18" charset="2"/>
              </a:rPr>
              <a:t></a:t>
            </a: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=arctan(Im(r)/Re(r))</a:t>
            </a:r>
            <a:b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</a:br>
            <a:r>
              <a:rPr lang="en-US" sz="2200" smtClean="0">
                <a:solidFill>
                  <a:srgbClr val="006600"/>
                </a:solidFill>
                <a:cs typeface="Times New Roman" pitchFamily="18" charset="0"/>
                <a:sym typeface="Symbol" pitchFamily="18" charset="2"/>
              </a:rPr>
              <a:t>  =-0.17591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/>
              </a:buClr>
            </a:pPr>
            <a:r>
              <a:rPr lang="en-US" sz="2200" smtClean="0">
                <a:sym typeface="Symbol" pitchFamily="18" charset="2"/>
              </a:rPr>
              <a:t>Solution is an </a:t>
            </a:r>
            <a:br>
              <a:rPr lang="en-US" sz="2200" smtClean="0">
                <a:sym typeface="Symbol" pitchFamily="18" charset="2"/>
              </a:rPr>
            </a:br>
            <a:r>
              <a:rPr lang="en-US" sz="2200" smtClean="0">
                <a:sym typeface="Symbol" pitchFamily="18" charset="2"/>
              </a:rPr>
              <a:t>exponentially </a:t>
            </a:r>
            <a:br>
              <a:rPr lang="en-US" sz="2200" smtClean="0">
                <a:sym typeface="Symbol" pitchFamily="18" charset="2"/>
              </a:rPr>
            </a:br>
            <a:r>
              <a:rPr lang="en-US" sz="2200" smtClean="0">
                <a:sym typeface="Symbol" pitchFamily="18" charset="2"/>
              </a:rPr>
              <a:t>decaying oscillation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chemeClr val="bg1"/>
              </a:buClr>
            </a:pPr>
            <a:r>
              <a:rPr lang="en-US" sz="2200" smtClean="0">
                <a:sym typeface="Symbol" pitchFamily="18" charset="2"/>
              </a:rPr>
              <a:t>Decay governed by </a:t>
            </a:r>
            <a:r>
              <a:rPr lang="en-US" sz="2200" smtClean="0">
                <a:latin typeface="Symbol" pitchFamily="18" charset="2"/>
                <a:sym typeface="Symbol" pitchFamily="18" charset="2"/>
              </a:rPr>
              <a:t></a:t>
            </a:r>
            <a:br>
              <a:rPr lang="en-US" sz="2200" smtClean="0">
                <a:latin typeface="Symbol" pitchFamily="18" charset="2"/>
                <a:sym typeface="Symbol" pitchFamily="18" charset="2"/>
              </a:rPr>
            </a:br>
            <a:r>
              <a:rPr lang="en-US" sz="2200" smtClean="0">
                <a:sym typeface="Symbol" pitchFamily="18" charset="2"/>
              </a:rPr>
              <a:t>oscillation by </a:t>
            </a:r>
            <a:r>
              <a:rPr lang="en-US" sz="2200" smtClean="0">
                <a:latin typeface="Symbol" pitchFamily="18" charset="2"/>
                <a:sym typeface="Symbol" pitchFamily="18" charset="2"/>
              </a:rPr>
              <a:t>.</a:t>
            </a:r>
          </a:p>
        </p:txBody>
      </p:sp>
      <p:pic>
        <p:nvPicPr>
          <p:cNvPr id="24064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6000"/>
          </a:blip>
          <a:srcRect/>
          <a:stretch>
            <a:fillRect/>
          </a:stretch>
        </p:blipFill>
        <p:spPr bwMode="auto">
          <a:xfrm>
            <a:off x="3505200" y="1752600"/>
            <a:ext cx="51196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0645" name="Picture 5" descr="oscilatingDeca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4238" y="2362200"/>
            <a:ext cx="5643562" cy="423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76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smtClean="0">
                <a:solidFill>
                  <a:srgbClr val="333399"/>
                </a:solidFill>
              </a:rPr>
              <a:t>Complex conjugate roots (</a:t>
            </a:r>
            <a:r>
              <a:rPr lang="en-US" sz="4000" b="1" i="1" smtClean="0">
                <a:solidFill>
                  <a:srgbClr val="006600"/>
                </a:solidFill>
                <a:cs typeface="Times New Roman" pitchFamily="18" charset="0"/>
              </a:rPr>
              <a:t>b</a:t>
            </a:r>
            <a:r>
              <a:rPr lang="en-US" sz="4000" b="1" i="1" baseline="30000" smtClean="0">
                <a:solidFill>
                  <a:srgbClr val="006600"/>
                </a:solidFill>
                <a:cs typeface="Times New Roman" pitchFamily="18" charset="0"/>
              </a:rPr>
              <a:t>2</a:t>
            </a:r>
            <a:r>
              <a:rPr lang="en-US" sz="4000" b="1" i="1" smtClean="0">
                <a:solidFill>
                  <a:srgbClr val="006600"/>
                </a:solidFill>
                <a:cs typeface="Times New Roman" pitchFamily="18" charset="0"/>
              </a:rPr>
              <a:t>&lt;4ac</a:t>
            </a:r>
            <a:r>
              <a:rPr lang="en-US" sz="4000" b="1" smtClean="0">
                <a:solidFill>
                  <a:srgbClr val="333399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sX(s)-x(0)=aX(s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215"/>
  <p:tag name="PICTUREFILESIZE" val="358047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x(t)&amp;=&amp;(1/2)e^{iat}+(1/2)e^{-iat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305"/>
  <p:tag name="PICTUREFILESIZE" val="634488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&amp;=&amp;cos(at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00"/>
  <p:tag name="PICTUREFILESIZE" val="166505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begin{document}&#10;%\pagecolor{black}&#10;%\color{mywhite}&#10;\color{cyan}&#10;\begin{eqnarray*}&#10;a\ddot{y}(t)+b\dot{y}(t)+cy(t)=0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243"/>
  <p:tag name="PICTUREFILESIZE" val="404667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newcommand{\iLap}[1]{ {\cal L}^{-1} \left[ #1 \right] }&#10;\begin{document}&#10;%\pagecolor{black}&#10;%\color{mywhite}&#10;\color{Yellow}&#10;\begin{eqnarray*}&#10;y(t)=\iLap{\hat{y}(s)}\\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15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63"/>
  <p:tag name="PICTUREFILESIZE" val="33896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&amp;&amp;\alpha=ay(0)\\&#10;&amp;&amp;\beta=a\dot{y}(0)+by(0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15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77"/>
  <p:tag name="PICTUREFILESIZE" val="75242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a(s^2Y(s)-sy(0)-\dot{y}(0)) + b(sY(s)-y(0))+cY(s)=0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551"/>
  <p:tag name="PICTUREFILESIZE" val="1102085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Y(s)=\frac{\alpha s+\beta}{as^2+bs+c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96"/>
  <p:tag name="PICTUREFILESIZE" val="750685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\lambda_i=\frac{-b\pm\sqrt{b^2-4ac}}{2a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98"/>
  <p:tag name="PICTUREFILESIZE" val="891005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Y(s)=\frac{\alpha s+\beta}{as^2+bs+c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96"/>
  <p:tag name="PICTUREFILESIZE" val="750685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\Lap{e^{at}}&amp;=&amp;\frac{1}{s-a}\\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60"/>
  <p:tag name="PICTUREFILESIZE" val="5728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(s-a)X(s)&amp;=&amp;x(0)\\&#10;X(s)&amp;=&amp;x(0)\frac{1}{s-a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255"/>
  <p:tag name="PICTUREFILESIZE" val="1423128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y(t)=r_1e^{\lambda_1t}+r_2e^{\lambda_2t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210"/>
  <p:tag name="PICTUREFILESIZE" val="43680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Y(s)&amp;=&amp;\frac{\alpha s+\beta}{as^2+bs+c}=\frac{\alpha s+\beta}{a(s-\lambda_1)(s-\lambda_2)}\\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416"/>
  <p:tag name="PICTUREFILESIZE" val="1664005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=\frac{r_1}{s-\lambda_1}+\frac{r_2}{s-\lambda_2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74"/>
  <p:tag name="PICTUREFILESIZE" val="609005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r_1=\frac{\lambda_1\alpha+\beta}{\sqrt{b^2-4ac}}\;\;,\;\;r_2=\frac{-\lambda_2\alpha-\beta}{\sqrt{b^2-4ac}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330"/>
  <p:tag name="PICTUREFILESIZE" val="1593905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\hat{y}(s)&amp;=&amp;\frac{\alpha s+\beta}{a(s-\lambda)^2}\\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82"/>
  <p:tag name="PICTUREFILESIZE" val="728005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y(t)=r_1e^{\lambda t}+r_2te^{\lambda t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99"/>
  <p:tag name="PICTUREFILESIZE" val="41384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=\frac{r_1}{s-\lambda}+\frac{r_2}{(s-\lambda)^2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83"/>
  <p:tag name="PICTUREFILESIZE" val="64064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r_1=\frac{\alpha}{a}\;\;,\;\;r_2=\frac{\beta+\lambda\alpha}{a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220"/>
  <p:tag name="PICTUREFILESIZE" val="806305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y(t)=re^{\lambda t}+\bar{r}e^{\bar{\lambda} t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71"/>
  <p:tag name="PICTUREFILESIZE" val="384845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y(t)=Ae^{\sigma t}cos(\omega t+\phi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221"/>
  <p:tag name="PICTUREFILESIZE" val="42329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x(t)=x(0)e^{at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38"/>
  <p:tag name="PICTUREFILESIZE" val="264275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A=2|r|\;\;\;\phi=\arctan\left(Im(r)/Re(r)\right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351"/>
  <p:tag name="PICTUREFILESIZE" val="614325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r=\frac{\alpha}{2a}+i\frac{\alpha b-2a\beta}{4a^2\omega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89"/>
  <p:tag name="PICTUREFILESIZE" val="692837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=\frac{r}{s-\lambda}+\frac{\bar{r}}{(s-\bar{\lambda})}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72"/>
  <p:tag name="PICTUREFILESIZE" val="673385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\hat{y}(s)&amp;=&amp;\frac{\alpha s+\beta}{a(s-\lambda)(s-\bar{\lambda})}\;\;,\;\;\lambda=\sigma+i\omega\;,\;\bar{\lambda}=\sigma-i\omega\\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501"/>
  <p:tag name="PICTUREFILESIZE" val="2004165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y(t)=Ae^{\sigma t}cos(\omega t+\phi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221"/>
  <p:tag name="PICTUREFILESIZE" val="423297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\dot{x}(t)=ax(t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18"/>
  <p:tag name="PICTUREFILESIZE" val="19647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\dot{x}(t)=ax(t)+u(t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186"/>
  <p:tag name="PICTUREFILESIZE" val="309695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sX(s)-x(0)=aX(s)+U(s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289"/>
  <p:tag name="PICTUREFILESIZE" val="48112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x(t)&amp;=&amp;x(0)e^{at}+e^{at}*u(t)\\&#10;&amp;=&amp;x(0)e^{at}+\int_0^te^{a(t-\tau)}u(\tau)d\tau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346"/>
  <p:tag name="PICTUREFILESIZE" val="207600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cyan}&#10;\begin{eqnarray*}&#10;(s-a)X(s)&amp;=&amp;x(0)+U(s)\\&#10;X(s)&amp;=&amp;x(0)\frac{1}{s-a}+\frac{1}{s-a}U(s)&#10;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378"/>
  <p:tag name="PICTUREFILESIZE" val="210924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usepackage{amssymb}&#10;\usepackage{bm}&#10;\definecolor{mywhite}{rgb}{0.99,0.99,0.99}&#10;\newcommand{\A}{\mathbf A}&#10;\newcommand{\B}{\mathbf B}&#10;\newcommand{\C}{\mathbf C}&#10;\newcommand{\D}{\mathbf D}&#10;\newcommand{\f}{\mathbf f}&#10;\newcommand{\h}{\mathbf h}&#10;\newcommand{\J}{\mathbf J}&#10;\newcommand{\n}{\mathbf n}&#10;\newcommand{\p}{\mathbf p}&#10;\newcommand{\bu}{\mathbf u}&#10;\newcommand{\w}{\mathbf w}&#10;\newcommand{\x}{\mathbf x}&#10;\newcommand{\y}{\mathbf y}&#10;\newcommand{\z}{\mathbf z}&#10;\newcommand{\dotx}{\dot{\mathbf x}}&#10;\newcommand{\Lap}[1]{ {\cal L} \left[ #1 \right] }&#10;\begin{document}&#10;%\pagecolor{black}&#10;%\color{mywhite}&#10;\color{Yellow}&#10;\begin{eqnarray*}&#10;\Lap{cos(at)}=\frac{s}{s^2-a^2}\end{eqnarray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6"/>
  <p:tag name="BOXHEIGHT" val="288"/>
  <p:tag name="BOXFONT" val="10"/>
  <p:tag name="BOXWRAP" val="False"/>
  <p:tag name="WORKAROUNDTRANSPARENCYBUG" val="False"/>
  <p:tag name="ALLOWFONTSUBSTITUTION" val="False"/>
  <p:tag name="BITMAPFORMAT" val="bmp16m"/>
  <p:tag name="ORIGWIDTH" val="200"/>
  <p:tag name="PICTUREFILESIZE" val="6500054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9029</TotalTime>
  <Words>3255</Words>
  <Application>Microsoft Office PowerPoint</Application>
  <PresentationFormat>On-screen Show (4:3)</PresentationFormat>
  <Paragraphs>425</Paragraphs>
  <Slides>120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3" baseType="lpstr">
      <vt:lpstr>Times New Roman</vt:lpstr>
      <vt:lpstr>Arial</vt:lpstr>
      <vt:lpstr>Calibri</vt:lpstr>
      <vt:lpstr>Arial Narrow</vt:lpstr>
      <vt:lpstr>Arial Black</vt:lpstr>
      <vt:lpstr>Symbol</vt:lpstr>
      <vt:lpstr>Comic Sans MS</vt:lpstr>
      <vt:lpstr>TimesNewRoman</vt:lpstr>
      <vt:lpstr>TimesNewRoman,Italic</vt:lpstr>
      <vt:lpstr>SymbolMT</vt:lpstr>
      <vt:lpstr>Monotype Corsiva</vt:lpstr>
      <vt:lpstr>Default Design</vt:lpstr>
      <vt:lpstr>Microsoft Equation 3.0</vt:lpstr>
      <vt:lpstr>Slide 1</vt:lpstr>
      <vt:lpstr>Figure 1.1 Simplified description of a control system</vt:lpstr>
      <vt:lpstr>Figure1.5 Elevator input and output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Table 2.1 Laplace transform table</vt:lpstr>
      <vt:lpstr>Table 2.2 Laplace  transform theorems</vt:lpstr>
      <vt:lpstr>Figure 2.1  a.  Block diagram representation of a system;          b.  Block diagram representation of an interconnection                          of subsystems</vt:lpstr>
      <vt:lpstr>Figure 2.2  Block diagram of a Transfer Function</vt:lpstr>
      <vt:lpstr>Problem: Find the transfer function represented buy</vt:lpstr>
      <vt:lpstr>Slide 64</vt:lpstr>
      <vt:lpstr>For                    , a unit step, assuming zero initial condition are zero.</vt:lpstr>
      <vt:lpstr>Slide 66</vt:lpstr>
      <vt:lpstr>Slide 67</vt:lpstr>
      <vt:lpstr>Slide 68</vt:lpstr>
      <vt:lpstr>Slide 69</vt:lpstr>
      <vt:lpstr>Table 2.3 Voltage-current, voltage-charge, and impedance relationships for capacitors, resistors, and inductors</vt:lpstr>
      <vt:lpstr>Figure 2.3  RLC network  </vt:lpstr>
      <vt:lpstr>Figure 2.4 Block diagram of series RLC electrical network</vt:lpstr>
      <vt:lpstr>Figure 2.6 a. Two-loop electrical network; b. transformed two-loop  electrical network; c. block diagram</vt:lpstr>
      <vt:lpstr>Figure 2.7  Block diagram of the network of Figure 2.6</vt:lpstr>
      <vt:lpstr>Figure 2.8 Transformed network ready for nodal analysis</vt:lpstr>
      <vt:lpstr>Figure 2.9 Three-loop electrical network</vt:lpstr>
      <vt:lpstr>Figure 2.14 Electric circuit for Skill-Assessment Exercise 2.6 </vt:lpstr>
      <vt:lpstr>Table 2.4 Force-velocity, force-displacement, and impedance translational relationships for springs, viscous dampers, and mass</vt:lpstr>
      <vt:lpstr>Figure 2.15  a. Mass, spring, and damper system;  b. block diagram</vt:lpstr>
      <vt:lpstr>Figure 2.16  a. Free-body diagram of mass, spring, and damper system; b. transformed free-body diagram </vt:lpstr>
      <vt:lpstr>a. Two-degrees-of-freedom translational mechanical system8; b. block diagram </vt:lpstr>
      <vt:lpstr>Figure 2.18 a. Forces on M1 due only to motion of M1 b. forces on M1 due only to motion of M2 c. all forces on M1 </vt:lpstr>
      <vt:lpstr>Figure 2.19 a. Forces on M2 due only to motion of M2; b. forces on M2 due only to motion of M1; c. all forces on M2 </vt:lpstr>
      <vt:lpstr>Figure 2.20 Three-degrees-of-freedom translational mechanical system </vt:lpstr>
      <vt:lpstr>Figure 2.21 Translational mechanical system for Skill-Assessment Exercise 2.8</vt:lpstr>
      <vt:lpstr>Table 2.5 Torque-angular velocity, torque-angular displacement, and impedance rotational relationships for springs, viscous dampers, and inertia</vt:lpstr>
      <vt:lpstr>Slide 87</vt:lpstr>
      <vt:lpstr>Homogenous (aka Autonomous / no input)  1st order linear ODE</vt:lpstr>
      <vt:lpstr>1st order linear ODE  with input (non-homogenous)</vt:lpstr>
      <vt:lpstr>Example: a 2nd order system</vt:lpstr>
      <vt:lpstr>Using Laplace Transform to Analyze a 2nd Order system</vt:lpstr>
      <vt:lpstr>Slide 92</vt:lpstr>
      <vt:lpstr>Slide 93</vt:lpstr>
      <vt:lpstr>2nd Order system -   Inverse Laplace</vt:lpstr>
      <vt:lpstr>Slide 95</vt:lpstr>
      <vt:lpstr>Real &amp; Distinct roots (b2&gt;4ac)</vt:lpstr>
      <vt:lpstr>Real &amp; Equal roots (b2=4ac)</vt:lpstr>
      <vt:lpstr>Complex conjugate roots (b2&lt;4ac)</vt:lpstr>
      <vt:lpstr>Complex conjugate roots (b2&lt;4ac)</vt:lpstr>
      <vt:lpstr>Slide 100</vt:lpstr>
      <vt:lpstr>Slide 101</vt:lpstr>
      <vt:lpstr>Slide 102</vt:lpstr>
      <vt:lpstr>The “Roots” of a Response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Figure 4.10 Step responses for second-order system damping cases</vt:lpstr>
      <vt:lpstr>The “Roots” of a Response</vt:lpstr>
      <vt:lpstr>Slide 113</vt:lpstr>
      <vt:lpstr>Slide 114</vt:lpstr>
      <vt:lpstr>Figure 5.14 Second-order feedback control system</vt:lpstr>
      <vt:lpstr>Figure 5.15 Feedback system for Example 5.3</vt:lpstr>
      <vt:lpstr>Figure 5.16 Feedback system for Example 5.4</vt:lpstr>
      <vt:lpstr>(Optional) Reading List</vt:lpstr>
      <vt:lpstr>Slide 119</vt:lpstr>
      <vt:lpstr>Slide 120</vt:lpstr>
    </vt:vector>
  </TitlesOfParts>
  <Company>IIITA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IIITA</cp:lastModifiedBy>
  <cp:revision>319</cp:revision>
  <dcterms:created xsi:type="dcterms:W3CDTF">2007-07-24T16:39:06Z</dcterms:created>
  <dcterms:modified xsi:type="dcterms:W3CDTF">2018-10-15T07:58:17Z</dcterms:modified>
</cp:coreProperties>
</file>